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5"/>
  </p:notesMasterIdLst>
  <p:sldIdLst>
    <p:sldId id="308" r:id="rId2"/>
    <p:sldId id="455" r:id="rId3"/>
    <p:sldId id="509" r:id="rId4"/>
    <p:sldId id="510" r:id="rId5"/>
    <p:sldId id="508" r:id="rId6"/>
    <p:sldId id="466" r:id="rId7"/>
    <p:sldId id="473" r:id="rId8"/>
    <p:sldId id="474" r:id="rId9"/>
    <p:sldId id="468" r:id="rId10"/>
    <p:sldId id="478" r:id="rId11"/>
    <p:sldId id="470" r:id="rId12"/>
    <p:sldId id="475" r:id="rId13"/>
    <p:sldId id="476" r:id="rId14"/>
    <p:sldId id="479" r:id="rId15"/>
    <p:sldId id="477" r:id="rId16"/>
    <p:sldId id="480" r:id="rId17"/>
    <p:sldId id="481" r:id="rId18"/>
    <p:sldId id="482" r:id="rId19"/>
    <p:sldId id="483" r:id="rId20"/>
    <p:sldId id="484" r:id="rId21"/>
    <p:sldId id="485" r:id="rId22"/>
    <p:sldId id="458" r:id="rId23"/>
    <p:sldId id="463" r:id="rId24"/>
    <p:sldId id="486" r:id="rId25"/>
    <p:sldId id="490" r:id="rId26"/>
    <p:sldId id="491" r:id="rId27"/>
    <p:sldId id="492" r:id="rId28"/>
    <p:sldId id="493" r:id="rId29"/>
    <p:sldId id="487" r:id="rId30"/>
    <p:sldId id="488" r:id="rId31"/>
    <p:sldId id="489" r:id="rId32"/>
    <p:sldId id="494" r:id="rId33"/>
    <p:sldId id="496" r:id="rId34"/>
    <p:sldId id="495" r:id="rId35"/>
    <p:sldId id="498" r:id="rId36"/>
    <p:sldId id="497" r:id="rId37"/>
    <p:sldId id="503" r:id="rId38"/>
    <p:sldId id="500" r:id="rId39"/>
    <p:sldId id="504" r:id="rId40"/>
    <p:sldId id="501" r:id="rId41"/>
    <p:sldId id="505" r:id="rId42"/>
    <p:sldId id="506" r:id="rId43"/>
    <p:sldId id="459" r:id="rId44"/>
    <p:sldId id="464" r:id="rId45"/>
    <p:sldId id="507" r:id="rId46"/>
    <p:sldId id="511" r:id="rId47"/>
    <p:sldId id="512" r:id="rId48"/>
    <p:sldId id="513" r:id="rId49"/>
    <p:sldId id="514" r:id="rId50"/>
    <p:sldId id="515" r:id="rId51"/>
    <p:sldId id="516" r:id="rId52"/>
    <p:sldId id="517" r:id="rId53"/>
    <p:sldId id="526" r:id="rId54"/>
    <p:sldId id="524" r:id="rId55"/>
    <p:sldId id="525" r:id="rId56"/>
    <p:sldId id="527" r:id="rId57"/>
    <p:sldId id="518" r:id="rId58"/>
    <p:sldId id="520" r:id="rId59"/>
    <p:sldId id="519" r:id="rId60"/>
    <p:sldId id="521" r:id="rId61"/>
    <p:sldId id="522" r:id="rId62"/>
    <p:sldId id="523" r:id="rId63"/>
    <p:sldId id="531" r:id="rId64"/>
    <p:sldId id="539" r:id="rId65"/>
    <p:sldId id="540" r:id="rId66"/>
    <p:sldId id="542" r:id="rId67"/>
    <p:sldId id="543" r:id="rId68"/>
    <p:sldId id="544" r:id="rId69"/>
    <p:sldId id="545" r:id="rId70"/>
    <p:sldId id="546" r:id="rId71"/>
    <p:sldId id="547" r:id="rId72"/>
    <p:sldId id="548" r:id="rId73"/>
    <p:sldId id="549" r:id="rId74"/>
    <p:sldId id="550" r:id="rId75"/>
    <p:sldId id="551" r:id="rId76"/>
    <p:sldId id="552" r:id="rId77"/>
    <p:sldId id="553" r:id="rId78"/>
    <p:sldId id="554" r:id="rId79"/>
    <p:sldId id="555" r:id="rId80"/>
    <p:sldId id="462" r:id="rId81"/>
    <p:sldId id="557" r:id="rId82"/>
    <p:sldId id="558" r:id="rId83"/>
    <p:sldId id="559" r:id="rId84"/>
    <p:sldId id="560" r:id="rId85"/>
    <p:sldId id="556" r:id="rId86"/>
    <p:sldId id="561" r:id="rId87"/>
    <p:sldId id="465" r:id="rId88"/>
    <p:sldId id="534" r:id="rId89"/>
    <p:sldId id="535" r:id="rId90"/>
    <p:sldId id="536" r:id="rId91"/>
    <p:sldId id="537" r:id="rId92"/>
    <p:sldId id="538" r:id="rId93"/>
    <p:sldId id="456" r:id="rId94"/>
  </p:sldIdLst>
  <p:sldSz cx="12192000" cy="6858000"/>
  <p:notesSz cx="6858000" cy="9144000"/>
  <p:embeddedFontLst>
    <p:embeddedFont>
      <p:font typeface="Roboto Condensed" panose="02000000000000000000" pitchFamily="2" charset="0"/>
      <p:regular r:id="rId96"/>
      <p:bold r:id="rId97"/>
      <p:italic r:id="rId98"/>
      <p:boldItalic r:id="rId99"/>
    </p:embeddedFont>
    <p:embeddedFont>
      <p:font typeface="Roboto Condensed Bold" panose="02000000000000000000" pitchFamily="2" charset="0"/>
      <p:bold r:id="rId100"/>
    </p:embeddedFont>
    <p:embeddedFont>
      <p:font typeface="Roboto Condensed Light" panose="02000000000000000000" pitchFamily="2" charset="0"/>
      <p:regular r:id="rId101"/>
      <p:bold r:id="rId102"/>
      <p:italic r:id="rId103"/>
      <p:boldItalic r:id="rId104"/>
    </p:embeddedFont>
    <p:embeddedFont>
      <p:font typeface="Roboto Condensed Medium" panose="02000000000000000000" pitchFamily="2" charset="0"/>
      <p:regular r:id="rId105"/>
      <p:italic r:id="rId106"/>
    </p:embeddedFont>
    <p:embeddedFont>
      <p:font typeface="Wingdings 2" panose="05020102010507070707" pitchFamily="18" charset="2"/>
      <p:regular r:id="rId107"/>
    </p:embeddedFont>
    <p:embeddedFont>
      <p:font typeface="Wingdings 3" panose="05040102010807070707" pitchFamily="18" charset="2"/>
      <p:regular r:id="rId10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9E9"/>
    <a:srgbClr val="EEEEEE"/>
    <a:srgbClr val="CCDED6"/>
    <a:srgbClr val="D4DED6"/>
    <a:srgbClr val="ED524F"/>
    <a:srgbClr val="301B92"/>
    <a:srgbClr val="673BB7"/>
    <a:srgbClr val="607D8B"/>
    <a:srgbClr val="B71B1C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2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7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8.fntdata"/><Relationship Id="rId108" Type="http://schemas.openxmlformats.org/officeDocument/2006/relationships/font" Target="fonts/font1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jpg"/><Relationship Id="rId9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4.jp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8.jpe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0.jpe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1" y="2166736"/>
            <a:ext cx="2813885" cy="197961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13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lete Blanck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444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8083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7040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394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59789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2591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40769"/>
            <a:ext cx="5581038" cy="287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216" y="1939296"/>
            <a:ext cx="3775524" cy="19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8163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2624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8" y="86119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AE222501-70AD-49B2-E54D-4F04D4C202F6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1AC34CF1-8662-6BED-5BCC-DA1BCA35ADE5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UI and Design Practices</a:t>
            </a:r>
          </a:p>
        </p:txBody>
      </p: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1" y="2166736"/>
            <a:ext cx="2813885" cy="197961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8099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216" y="1939296"/>
            <a:ext cx="3775524" cy="194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0755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0250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 flip="none" rotWithShape="1">
            <a:gsLst>
              <a:gs pos="10000">
                <a:srgbClr val="273238"/>
              </a:gs>
              <a:gs pos="100000">
                <a:srgbClr val="607D8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/>
              <a:t>Computer Graphics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(CG)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40769"/>
            <a:ext cx="5581038" cy="287080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sp>
        <p:nvSpPr>
          <p:cNvPr id="39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7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 flip="none" rotWithShape="1">
            <a:gsLst>
              <a:gs pos="10000">
                <a:srgbClr val="0E47A1"/>
              </a:gs>
              <a:gs pos="100000">
                <a:srgbClr val="03A9F5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b="1" dirty="0"/>
              <a:t>Computer Graphics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(CG)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GTU # 3150712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40769"/>
            <a:ext cx="5581038" cy="287080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1800" b="1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sp>
        <p:nvSpPr>
          <p:cNvPr id="39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17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UI and Design Practices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60475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2" cstate="print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092" y="863445"/>
            <a:ext cx="11953729" cy="5586782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68688" y="6043182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1">
            <a:extLst>
              <a:ext uri="{FF2B5EF4-FFF2-40B4-BE49-F238E27FC236}">
                <a16:creationId xmlns:a16="http://schemas.microsoft.com/office/drawing/2014/main" id="{B7405E38-7235-F72B-10D4-B641F5CD30A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34C5AA55-C66C-68EF-7557-BD04207E5022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UI and Design Practices</a:t>
            </a:r>
          </a:p>
        </p:txBody>
      </p: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5253BA-841C-4898-BAAF-3A16D7F9433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57" y="5664170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9294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19392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49837-8952-4BE0-DD16-DB9B00266D76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E23748-16C2-6E30-B45F-BE695AAB237E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UI and Design Practices</a:t>
            </a:r>
          </a:p>
        </p:txBody>
      </p: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684288" y="5992307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49F237-89CC-E5D2-55B0-9F4BEB95232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70EB2F-C8EB-9AC9-0DE3-6BD893FE8797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UI and Design Practices</a:t>
            </a:r>
          </a:p>
        </p:txBody>
      </p: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68688" y="6051030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31F0A-A72F-7922-4010-C2875E8EA5D7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Mayur Padia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9EA94-12A3-E8B2-56D6-2FA7FE9357AE}"/>
              </a:ext>
            </a:extLst>
          </p:cNvPr>
          <p:cNvSpPr txBox="1">
            <a:spLocks/>
          </p:cNvSpPr>
          <p:nvPr userDrawn="1"/>
        </p:nvSpPr>
        <p:spPr>
          <a:xfrm>
            <a:off x="3653367" y="6604000"/>
            <a:ext cx="4885267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>
                <a:solidFill>
                  <a:schemeClr val="tx1"/>
                </a:solidFill>
              </a:rPr>
              <a:t>2301CS622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(UI/UX Designing)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03 – UI and Design Practices</a:t>
            </a:r>
          </a:p>
        </p:txBody>
      </p: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54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0" r:id="rId2"/>
    <p:sldLayoutId id="2147483687" r:id="rId3"/>
    <p:sldLayoutId id="2147483688" r:id="rId4"/>
    <p:sldLayoutId id="2147483671" r:id="rId5"/>
    <p:sldLayoutId id="2147483672" r:id="rId6"/>
    <p:sldLayoutId id="2147483689" r:id="rId7"/>
    <p:sldLayoutId id="2147483690" r:id="rId8"/>
    <p:sldLayoutId id="2147483673" r:id="rId9"/>
    <p:sldLayoutId id="2147483691" r:id="rId10"/>
    <p:sldLayoutId id="2147483697" r:id="rId11"/>
    <p:sldLayoutId id="2147483698" r:id="rId12"/>
    <p:sldLayoutId id="2147483674" r:id="rId13"/>
    <p:sldLayoutId id="2147483676" r:id="rId14"/>
    <p:sldLayoutId id="2147483677" r:id="rId15"/>
    <p:sldLayoutId id="2147483678" r:id="rId16"/>
    <p:sldLayoutId id="2147483679" r:id="rId17"/>
    <p:sldLayoutId id="2147483681" r:id="rId18"/>
    <p:sldLayoutId id="2147483683" r:id="rId19"/>
    <p:sldLayoutId id="2147483682" r:id="rId20"/>
    <p:sldLayoutId id="2147483684" r:id="rId21"/>
    <p:sldLayoutId id="2147483685" r:id="rId22"/>
    <p:sldLayoutId id="2147483686" r:id="rId23"/>
    <p:sldLayoutId id="2147483693" r:id="rId24"/>
    <p:sldLayoutId id="2147483696" r:id="rId2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_2LLXnUdUIc" TargetMode="Externa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oolors.co/" TargetMode="External"/><Relationship Id="rId2" Type="http://schemas.openxmlformats.org/officeDocument/2006/relationships/hyperlink" Target="https://color.adobe.com/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6sG6cLiq5M0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typescale.com/" TargetMode="External"/><Relationship Id="rId2" Type="http://schemas.openxmlformats.org/officeDocument/2006/relationships/hyperlink" Target="https://m3.material.io/styles/typography/font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hegoodlineheight.com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ubikstudio.com/hero-images-in-web-design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ghtningdesignsystem.com/guidelines/empty-state/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pgkK1xoHW5Q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ubikstudio.com/error-screens-and-messages/" TargetMode="Externa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xpin.com/studio/blog/brand-consistency/" TargetMode="External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ubikstudio.com/9-effective-tips-on-visual-hierarchy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xpin.com/studio/blog/user-interface-elements-every-designer-should-know/" TargetMode="Externa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S-RH6EpmH0" TargetMode="Externa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0.png"/><Relationship Id="rId7" Type="http://schemas.openxmlformats.org/officeDocument/2006/relationships/image" Target="../media/image96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E0A5353-D4D5-43D7-A039-6CFC6871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Unit-03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UI and </a:t>
            </a:r>
            <a:br>
              <a:rPr lang="en-US" dirty="0"/>
            </a:br>
            <a:r>
              <a:rPr lang="en-US" dirty="0"/>
              <a:t>Design Practices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C137D2E-F7D0-465C-8541-F4CFBBD673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dirty="0"/>
              <a:t>mayur.padia@darshan.ac.in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7C5C63-5136-498D-B5D5-B1F6385ED3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99255 15118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FACC96-BA70-4FDA-AB13-3B133AD498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4258322" cy="353884"/>
          </a:xfrm>
        </p:spPr>
        <p:txBody>
          <a:bodyPr/>
          <a:lstStyle/>
          <a:p>
            <a:r>
              <a:rPr lang="en-IN" dirty="0"/>
              <a:t>Department of Computer Science &amp; Engineering 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A79D48-3C85-46E3-9CAE-59240F299A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Prof. Mayur Padia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2CA4D6-180D-44EB-978C-EAE6FB447D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dirty="0"/>
              <a:t>UI/UX Designing (UI/UX) </a:t>
            </a:r>
          </a:p>
          <a:p>
            <a:r>
              <a:rPr lang="en-IN" dirty="0"/>
              <a:t>DU # </a:t>
            </a:r>
            <a:r>
              <a:rPr lang="en-US" dirty="0"/>
              <a:t>2301CS622</a:t>
            </a: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43652001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0AD40-6C4E-5722-D580-8DC797485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BA6CA-1EC8-63B1-82C6-C98237B1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</a:t>
            </a:r>
          </a:p>
        </p:txBody>
      </p:sp>
    </p:spTree>
    <p:extLst>
      <p:ext uri="{BB962C8B-B14F-4D97-AF65-F5344CB8AC3E}">
        <p14:creationId xmlns:p14="http://schemas.microsoft.com/office/powerpoint/2010/main" val="524008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90EBF3-E288-E448-B856-C3320977D76E}"/>
              </a:ext>
            </a:extLst>
          </p:cNvPr>
          <p:cNvSpPr txBox="1"/>
          <p:nvPr/>
        </p:nvSpPr>
        <p:spPr>
          <a:xfrm>
            <a:off x="6307993" y="1963787"/>
            <a:ext cx="55408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C00000"/>
                </a:solidFill>
              </a:rPr>
              <a:t>Symmetrical</a:t>
            </a:r>
            <a:r>
              <a:rPr lang="en-IN" sz="2400" dirty="0"/>
              <a:t>: elements are </a:t>
            </a:r>
            <a:r>
              <a:rPr lang="en-IN" sz="2400" b="1" dirty="0"/>
              <a:t>symmetrically distributed</a:t>
            </a:r>
            <a:r>
              <a:rPr lang="en-IN" sz="2400" dirty="0"/>
              <a:t> relative to the central imaginary axis.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D26D522-924C-6227-45A5-F7E01D9BF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39" y="1963787"/>
            <a:ext cx="5358493" cy="293042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10200D1-4FEA-C182-9361-B18D3BD1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- Visual Design Principle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559E65-B749-A899-57A6-B691768F3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7" y="890190"/>
            <a:ext cx="11929641" cy="5590565"/>
          </a:xfrm>
        </p:spPr>
        <p:txBody>
          <a:bodyPr/>
          <a:lstStyle/>
          <a:p>
            <a:r>
              <a:rPr lang="en-US" dirty="0"/>
              <a:t>Balance can be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3777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220D9-AB94-4F2E-C95A-4D609D764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A01A09-50EC-8424-1C79-A3D536D47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- Visual Design Principle (contd.)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796B9-9D4C-3808-DCC8-E8CA3301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7" y="890190"/>
            <a:ext cx="11929641" cy="5590565"/>
          </a:xfrm>
        </p:spPr>
        <p:txBody>
          <a:bodyPr/>
          <a:lstStyle/>
          <a:p>
            <a:r>
              <a:rPr lang="en-US" dirty="0"/>
              <a:t>Balance can be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5DE5C-3841-FB71-378F-F7D677FC6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" r="6273"/>
          <a:stretch/>
        </p:blipFill>
        <p:spPr>
          <a:xfrm>
            <a:off x="525515" y="1986722"/>
            <a:ext cx="5358493" cy="2884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B26880-1C8A-AC3D-02D7-F3C5EA44E351}"/>
              </a:ext>
            </a:extLst>
          </p:cNvPr>
          <p:cNvSpPr txBox="1"/>
          <p:nvPr/>
        </p:nvSpPr>
        <p:spPr>
          <a:xfrm>
            <a:off x="6278346" y="1986722"/>
            <a:ext cx="56850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C00000"/>
                </a:solidFill>
              </a:rPr>
              <a:t>Asymmetrical</a:t>
            </a:r>
            <a:r>
              <a:rPr lang="en-IN" sz="2400" dirty="0"/>
              <a:t>: elements are </a:t>
            </a:r>
            <a:r>
              <a:rPr lang="en-IN" sz="2400" b="1" dirty="0"/>
              <a:t>asymmetrically distributed</a:t>
            </a:r>
            <a:r>
              <a:rPr lang="en-IN" sz="2400" dirty="0"/>
              <a:t> relative to the central axis.</a:t>
            </a:r>
          </a:p>
        </p:txBody>
      </p:sp>
    </p:spTree>
    <p:extLst>
      <p:ext uri="{BB962C8B-B14F-4D97-AF65-F5344CB8AC3E}">
        <p14:creationId xmlns:p14="http://schemas.microsoft.com/office/powerpoint/2010/main" val="1317349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10E1A-347E-A253-5ACD-56A125BB2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E868B1-EB5E-3F98-636C-9AA1B1138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 - Visual Design Principle (contd.)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8309B-9C2B-C460-2A12-C95C2E476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77" y="890190"/>
            <a:ext cx="11929641" cy="5590565"/>
          </a:xfrm>
        </p:spPr>
        <p:txBody>
          <a:bodyPr/>
          <a:lstStyle/>
          <a:p>
            <a:r>
              <a:rPr lang="en-US" dirty="0"/>
              <a:t>Balance can be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BA114C-F89D-75F7-BB80-9281C2ABA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" r="5287"/>
          <a:stretch/>
        </p:blipFill>
        <p:spPr>
          <a:xfrm>
            <a:off x="525515" y="2065297"/>
            <a:ext cx="5388140" cy="3022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432A77-B907-42AC-C63E-3564E4A1D28A}"/>
              </a:ext>
            </a:extLst>
          </p:cNvPr>
          <p:cNvSpPr txBox="1"/>
          <p:nvPr/>
        </p:nvSpPr>
        <p:spPr>
          <a:xfrm>
            <a:off x="6278347" y="2065297"/>
            <a:ext cx="57824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C00000"/>
                </a:solidFill>
              </a:rPr>
              <a:t>Radial</a:t>
            </a:r>
            <a:r>
              <a:rPr lang="en-IN" sz="2400" dirty="0"/>
              <a:t>: elements </a:t>
            </a:r>
            <a:r>
              <a:rPr lang="en-IN" sz="2400" b="1" dirty="0"/>
              <a:t>radiate out from a central</a:t>
            </a:r>
            <a:r>
              <a:rPr lang="en-IN" sz="2400" dirty="0"/>
              <a:t>, common point in a circular direction.</a:t>
            </a:r>
          </a:p>
        </p:txBody>
      </p:sp>
    </p:spTree>
    <p:extLst>
      <p:ext uri="{BB962C8B-B14F-4D97-AF65-F5344CB8AC3E}">
        <p14:creationId xmlns:p14="http://schemas.microsoft.com/office/powerpoint/2010/main" val="12544952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55852-E0EA-C765-34F5-80617B2B3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01A29-9BA6-CCFB-959B-4DC0CCF7E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148924265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CF270-AC44-8ED9-3D60-AAE72D4A4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87C264-6A12-F5C8-C46D-55EAEF15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- Visual Design Principle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EAB404-6F00-507D-AEB6-6DC38D880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890190"/>
            <a:ext cx="5964818" cy="5590565"/>
          </a:xfrm>
        </p:spPr>
        <p:txBody>
          <a:bodyPr/>
          <a:lstStyle/>
          <a:p>
            <a:r>
              <a:rPr lang="en-US" dirty="0"/>
              <a:t>The principle of scale refers to using </a:t>
            </a:r>
            <a:r>
              <a:rPr lang="en-US" b="1" dirty="0"/>
              <a:t>relative size </a:t>
            </a:r>
            <a:r>
              <a:rPr lang="en-US" dirty="0"/>
              <a:t>to </a:t>
            </a:r>
            <a:r>
              <a:rPr lang="en-US" b="1" dirty="0"/>
              <a:t>signal importance </a:t>
            </a:r>
            <a:r>
              <a:rPr lang="en-US" dirty="0"/>
              <a:t>and </a:t>
            </a:r>
            <a:r>
              <a:rPr lang="en-US" b="1" dirty="0"/>
              <a:t>rank </a:t>
            </a:r>
            <a:r>
              <a:rPr lang="en-US" dirty="0"/>
              <a:t>in a composition.</a:t>
            </a:r>
          </a:p>
          <a:p>
            <a:pPr lvl="1"/>
            <a:r>
              <a:rPr lang="en-US" dirty="0"/>
              <a:t>i.e., the most </a:t>
            </a:r>
            <a:r>
              <a:rPr lang="en-US" b="1" dirty="0"/>
              <a:t>important elements </a:t>
            </a:r>
            <a:r>
              <a:rPr lang="en-US" dirty="0"/>
              <a:t>in a design are </a:t>
            </a:r>
            <a:r>
              <a:rPr lang="en-US" b="1" dirty="0"/>
              <a:t>bigger</a:t>
            </a:r>
            <a:r>
              <a:rPr lang="en-US" dirty="0"/>
              <a:t> </a:t>
            </a:r>
            <a:r>
              <a:rPr lang="en-US" b="1" dirty="0"/>
              <a:t>than</a:t>
            </a:r>
            <a:r>
              <a:rPr lang="en-US" dirty="0"/>
              <a:t> the ones that are </a:t>
            </a:r>
            <a:r>
              <a:rPr lang="en-US" b="1" dirty="0"/>
              <a:t>less important</a:t>
            </a:r>
            <a:r>
              <a:rPr lang="en-US" dirty="0"/>
              <a:t>. </a:t>
            </a:r>
          </a:p>
          <a:p>
            <a:r>
              <a:rPr lang="en-US" dirty="0"/>
              <a:t>A visually pleasing design generally uses </a:t>
            </a:r>
            <a:r>
              <a:rPr lang="en-US" b="1" dirty="0"/>
              <a:t>no more than </a:t>
            </a:r>
            <a:r>
              <a:rPr lang="en-US" b="1" dirty="0">
                <a:solidFill>
                  <a:srgbClr val="C00000"/>
                </a:solidFill>
              </a:rPr>
              <a:t>3 different sizes</a:t>
            </a:r>
            <a:r>
              <a:rPr lang="en-US" dirty="0"/>
              <a:t>.</a:t>
            </a:r>
          </a:p>
          <a:p>
            <a:r>
              <a:rPr lang="en-US" dirty="0"/>
              <a:t>When the principle of scale is used properly and the right </a:t>
            </a:r>
            <a:r>
              <a:rPr lang="en-US" b="1" dirty="0"/>
              <a:t>elements are emphasized</a:t>
            </a:r>
            <a:r>
              <a:rPr lang="en-US" dirty="0"/>
              <a:t>, users will </a:t>
            </a:r>
            <a:r>
              <a:rPr lang="en-US" b="1" dirty="0"/>
              <a:t>easily parse </a:t>
            </a:r>
            <a:r>
              <a:rPr lang="en-US" dirty="0"/>
              <a:t>the </a:t>
            </a:r>
            <a:r>
              <a:rPr lang="en-US" b="1" dirty="0"/>
              <a:t>visual </a:t>
            </a:r>
            <a:r>
              <a:rPr lang="en-US" dirty="0"/>
              <a:t>and know how to use it.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6E81E-FEAF-E173-0F6F-17D4CAEAF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61" y="962701"/>
            <a:ext cx="3647768" cy="54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022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47069-EFF1-8FED-1288-DC25A5DCA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219A9-AF81-A581-47F9-F419CBC4F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Hierarchy</a:t>
            </a:r>
          </a:p>
        </p:txBody>
      </p:sp>
    </p:spTree>
    <p:extLst>
      <p:ext uri="{BB962C8B-B14F-4D97-AF65-F5344CB8AC3E}">
        <p14:creationId xmlns:p14="http://schemas.microsoft.com/office/powerpoint/2010/main" val="347571854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F9DD8-9A7F-A539-7D7B-54FD9C06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B4729C-C88B-01E8-D828-08A0C904B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Hierarchy - Visual Design Principle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2DC41-5F27-35AD-61E7-4A905A4BF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26730"/>
            <a:ext cx="5964819" cy="5590565"/>
          </a:xfrm>
        </p:spPr>
        <p:txBody>
          <a:bodyPr/>
          <a:lstStyle/>
          <a:p>
            <a:r>
              <a:rPr lang="en-US" dirty="0"/>
              <a:t>The principle of </a:t>
            </a:r>
            <a:r>
              <a:rPr lang="en-US" b="1" dirty="0">
                <a:solidFill>
                  <a:srgbClr val="C00000"/>
                </a:solidFill>
              </a:rPr>
              <a:t>visual hierarchy </a:t>
            </a:r>
            <a:r>
              <a:rPr lang="en-US" dirty="0"/>
              <a:t>refers to </a:t>
            </a:r>
            <a:r>
              <a:rPr lang="en-US" b="1" dirty="0"/>
              <a:t>guiding the eye </a:t>
            </a:r>
            <a:r>
              <a:rPr lang="en-US" dirty="0"/>
              <a:t>on the page so that it </a:t>
            </a:r>
            <a:r>
              <a:rPr lang="en-US" b="1" dirty="0"/>
              <a:t>attends </a:t>
            </a:r>
            <a:r>
              <a:rPr lang="en-US" dirty="0"/>
              <a:t>to different </a:t>
            </a:r>
            <a:r>
              <a:rPr lang="en-US" b="1" dirty="0"/>
              <a:t>design elements in </a:t>
            </a:r>
            <a:r>
              <a:rPr lang="en-US" dirty="0"/>
              <a:t>the </a:t>
            </a:r>
            <a:r>
              <a:rPr lang="en-US" b="1" dirty="0"/>
              <a:t>order of </a:t>
            </a:r>
            <a:r>
              <a:rPr lang="en-US" dirty="0"/>
              <a:t>their </a:t>
            </a:r>
            <a:r>
              <a:rPr lang="en-US" b="1" dirty="0"/>
              <a:t>importance</a:t>
            </a:r>
            <a:r>
              <a:rPr lang="en-US" dirty="0"/>
              <a:t>.</a:t>
            </a:r>
          </a:p>
          <a:p>
            <a:r>
              <a:rPr lang="en-US" dirty="0"/>
              <a:t>It can be </a:t>
            </a:r>
            <a:r>
              <a:rPr lang="en-US" b="1" dirty="0"/>
              <a:t>implemented through variations </a:t>
            </a:r>
            <a:r>
              <a:rPr lang="en-US" dirty="0"/>
              <a:t>in </a:t>
            </a:r>
            <a:r>
              <a:rPr lang="en-US" b="1" dirty="0"/>
              <a:t>scale</a:t>
            </a:r>
            <a:r>
              <a:rPr lang="en-US" dirty="0"/>
              <a:t>, </a:t>
            </a:r>
            <a:r>
              <a:rPr lang="en-US" b="1" dirty="0"/>
              <a:t>value</a:t>
            </a:r>
            <a:r>
              <a:rPr lang="en-US" dirty="0"/>
              <a:t>, </a:t>
            </a:r>
            <a:r>
              <a:rPr lang="en-US" b="1" dirty="0"/>
              <a:t>color</a:t>
            </a:r>
            <a:r>
              <a:rPr lang="en-US" dirty="0"/>
              <a:t>, </a:t>
            </a:r>
            <a:r>
              <a:rPr lang="en-US" b="1" dirty="0"/>
              <a:t>spacing</a:t>
            </a:r>
            <a:r>
              <a:rPr lang="en-US" dirty="0"/>
              <a:t>, </a:t>
            </a:r>
            <a:r>
              <a:rPr lang="en-US" b="1" dirty="0"/>
              <a:t>placement</a:t>
            </a:r>
            <a:r>
              <a:rPr lang="en-US" dirty="0"/>
              <a:t>, and a variety of other signals.</a:t>
            </a:r>
          </a:p>
          <a:p>
            <a:r>
              <a:rPr lang="en-US" dirty="0"/>
              <a:t>To create a clear visual hierarchy, </a:t>
            </a:r>
            <a:r>
              <a:rPr lang="en-US" b="1" dirty="0">
                <a:solidFill>
                  <a:srgbClr val="C00000"/>
                </a:solidFill>
              </a:rPr>
              <a:t>use 2–3 typeface sizes</a:t>
            </a:r>
            <a:r>
              <a:rPr lang="en-US" b="1" dirty="0"/>
              <a:t> </a:t>
            </a:r>
            <a:r>
              <a:rPr lang="en-US" dirty="0"/>
              <a:t>to indicate to users what pieces of content are most important or at the highest level in the page.</a:t>
            </a:r>
          </a:p>
          <a:p>
            <a:r>
              <a:rPr lang="en-US" dirty="0"/>
              <a:t>Use </a:t>
            </a:r>
            <a:r>
              <a:rPr lang="en-US" b="1" dirty="0">
                <a:solidFill>
                  <a:srgbClr val="C00000"/>
                </a:solidFill>
              </a:rPr>
              <a:t>bright colors for important items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muted colors for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less important ones</a:t>
            </a:r>
            <a:r>
              <a:rPr lang="en-US" dirty="0"/>
              <a:t>.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2E259B-7435-8181-15E7-C216A6C92759}"/>
              </a:ext>
            </a:extLst>
          </p:cNvPr>
          <p:cNvGrpSpPr/>
          <p:nvPr/>
        </p:nvGrpSpPr>
        <p:grpSpPr>
          <a:xfrm>
            <a:off x="7108569" y="826730"/>
            <a:ext cx="3128962" cy="5590566"/>
            <a:chOff x="7472363" y="863443"/>
            <a:chExt cx="3128962" cy="559056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E3A44FB6-B921-1290-BF7A-D1835CFEACB4}"/>
                </a:ext>
              </a:extLst>
            </p:cNvPr>
            <p:cNvSpPr/>
            <p:nvPr/>
          </p:nvSpPr>
          <p:spPr>
            <a:xfrm>
              <a:off x="7472363" y="863443"/>
              <a:ext cx="3128962" cy="5590566"/>
            </a:xfrm>
            <a:prstGeom prst="roundRect">
              <a:avLst>
                <a:gd name="adj" fmla="val 57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ACECF3-447C-C252-CD2B-9DAB9E1C9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516" y="973003"/>
              <a:ext cx="2480655" cy="537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2353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F5584-1D2B-72C8-ECC5-450F7C53E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F6CD0-ACF7-09CE-CA30-81F5C1F54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</a:t>
            </a:r>
          </a:p>
        </p:txBody>
      </p:sp>
    </p:spTree>
    <p:extLst>
      <p:ext uri="{BB962C8B-B14F-4D97-AF65-F5344CB8AC3E}">
        <p14:creationId xmlns:p14="http://schemas.microsoft.com/office/powerpoint/2010/main" val="226271483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9EA5-B842-5CB2-390A-DEB8B2768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54934D-1446-9CA4-3B84-90CF7727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- Visual Design Principle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0BC1DA-3755-D184-BD33-D9BB1C4BE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26730"/>
            <a:ext cx="5964819" cy="5590565"/>
          </a:xfrm>
        </p:spPr>
        <p:txBody>
          <a:bodyPr/>
          <a:lstStyle/>
          <a:p>
            <a:r>
              <a:rPr lang="en-US" dirty="0"/>
              <a:t>The principle of </a:t>
            </a:r>
            <a:r>
              <a:rPr lang="en-US" b="1" dirty="0">
                <a:solidFill>
                  <a:srgbClr val="C00000"/>
                </a:solidFill>
              </a:rPr>
              <a:t>contrast </a:t>
            </a:r>
            <a:r>
              <a:rPr lang="en-US" dirty="0"/>
              <a:t>refers to the </a:t>
            </a:r>
            <a:r>
              <a:rPr lang="en-US" b="1" dirty="0"/>
              <a:t>position of</a:t>
            </a:r>
            <a:r>
              <a:rPr lang="en-US" dirty="0"/>
              <a:t> </a:t>
            </a:r>
            <a:r>
              <a:rPr lang="en-US" b="1" dirty="0"/>
              <a:t>visually dissimilar elements </a:t>
            </a:r>
            <a:r>
              <a:rPr lang="en-US" dirty="0"/>
              <a:t>in order to </a:t>
            </a:r>
            <a:r>
              <a:rPr lang="en-US" b="1" dirty="0"/>
              <a:t>convey </a:t>
            </a:r>
            <a:r>
              <a:rPr lang="en-US" dirty="0"/>
              <a:t>the fact that these </a:t>
            </a:r>
            <a:r>
              <a:rPr lang="en-US" b="1" dirty="0"/>
              <a:t>elements are different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E.g., component belonging to </a:t>
            </a:r>
            <a:r>
              <a:rPr lang="en-US" b="1" dirty="0"/>
              <a:t>different categories</a:t>
            </a:r>
            <a:r>
              <a:rPr lang="en-US" dirty="0"/>
              <a:t>, have </a:t>
            </a:r>
            <a:r>
              <a:rPr lang="en-US" b="1" dirty="0"/>
              <a:t>different functions</a:t>
            </a:r>
            <a:r>
              <a:rPr lang="en-US" dirty="0"/>
              <a:t>, and </a:t>
            </a:r>
            <a:r>
              <a:rPr lang="en-US" b="1" dirty="0"/>
              <a:t>behave differently</a:t>
            </a:r>
            <a:r>
              <a:rPr lang="en-US" dirty="0"/>
              <a:t>.</a:t>
            </a:r>
          </a:p>
          <a:p>
            <a:r>
              <a:rPr lang="en-US" b="1" dirty="0"/>
              <a:t>Contrast provides </a:t>
            </a:r>
            <a:r>
              <a:rPr lang="en-US" dirty="0"/>
              <a:t>the </a:t>
            </a:r>
            <a:r>
              <a:rPr lang="en-US" b="1" dirty="0"/>
              <a:t>eye </a:t>
            </a:r>
            <a:r>
              <a:rPr lang="en-US" dirty="0"/>
              <a:t>with a </a:t>
            </a:r>
            <a:r>
              <a:rPr lang="en-US" b="1" dirty="0"/>
              <a:t>noticeable difference </a:t>
            </a:r>
            <a:r>
              <a:rPr lang="en-US" dirty="0"/>
              <a:t>(e.g., in size or color) between two objects (or between two sets of objects) in order to </a:t>
            </a:r>
            <a:r>
              <a:rPr lang="en-US" b="1" dirty="0"/>
              <a:t>emphasize </a:t>
            </a:r>
            <a:r>
              <a:rPr lang="en-US" dirty="0"/>
              <a:t>that they are distinct.</a:t>
            </a:r>
          </a:p>
          <a:p>
            <a:r>
              <a:rPr lang="en-US" dirty="0"/>
              <a:t>It can be </a:t>
            </a:r>
            <a:r>
              <a:rPr lang="en-US" b="1" dirty="0"/>
              <a:t>applied through color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For example, </a:t>
            </a:r>
            <a:r>
              <a:rPr lang="en-US" b="1" dirty="0"/>
              <a:t>red </a:t>
            </a:r>
            <a:r>
              <a:rPr lang="en-US" dirty="0"/>
              <a:t>is frequently used in UI designs, especially on iOS, to </a:t>
            </a:r>
            <a:r>
              <a:rPr lang="en-US" b="1" dirty="0"/>
              <a:t>signify deleting</a:t>
            </a:r>
            <a:r>
              <a:rPr lang="en-US" dirty="0"/>
              <a:t>.</a:t>
            </a:r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E17880-578F-2AC5-51BC-10FBC97F63E9}"/>
              </a:ext>
            </a:extLst>
          </p:cNvPr>
          <p:cNvGrpSpPr/>
          <p:nvPr/>
        </p:nvGrpSpPr>
        <p:grpSpPr>
          <a:xfrm>
            <a:off x="6788426" y="826730"/>
            <a:ext cx="3128962" cy="5590566"/>
            <a:chOff x="7472363" y="863443"/>
            <a:chExt cx="3128962" cy="5590566"/>
          </a:xfrm>
        </p:grpSpPr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2E85BE5A-5A82-BA92-DC5C-39FD3C70F72E}"/>
                </a:ext>
              </a:extLst>
            </p:cNvPr>
            <p:cNvSpPr/>
            <p:nvPr/>
          </p:nvSpPr>
          <p:spPr>
            <a:xfrm>
              <a:off x="7472363" y="863443"/>
              <a:ext cx="3128962" cy="5590566"/>
            </a:xfrm>
            <a:prstGeom prst="roundRect">
              <a:avLst>
                <a:gd name="adj" fmla="val 57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D49BE9-FBC5-8650-71BF-433B9CC80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516" y="973003"/>
              <a:ext cx="2480655" cy="53714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382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524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4" y="731706"/>
            <a:ext cx="607730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Cognitive Studies for Better User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Gestalt Principles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Visual Design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Color Theory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Typography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Using Graphics and Illustrations to Finalize Designs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Informational Components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Containers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 of Writing in UI Design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Microcopy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User Interface Elements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Input Controls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Output Controls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Helper Elements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Navigational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Accessibility in Design</a:t>
            </a:r>
          </a:p>
        </p:txBody>
      </p:sp>
    </p:spTree>
    <p:extLst>
      <p:ext uri="{BB962C8B-B14F-4D97-AF65-F5344CB8AC3E}">
        <p14:creationId xmlns:p14="http://schemas.microsoft.com/office/powerpoint/2010/main" val="24575507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87AE8-9D8F-4D7C-2635-DBBA34D16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D7B4-6AFC-B488-9E99-5EA3DC06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</a:t>
            </a:r>
          </a:p>
        </p:txBody>
      </p:sp>
    </p:spTree>
    <p:extLst>
      <p:ext uri="{BB962C8B-B14F-4D97-AF65-F5344CB8AC3E}">
        <p14:creationId xmlns:p14="http://schemas.microsoft.com/office/powerpoint/2010/main" val="129323178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68813E-8630-9FD7-7E71-72CC9BA1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514985-F40D-4ED6-5057-C4BFA94D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Gestalt Principle - Visual Design Principle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D6DAD0-C9B4-B4C9-F492-859A14D81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26730"/>
            <a:ext cx="5964819" cy="5590565"/>
          </a:xfrm>
        </p:spPr>
        <p:txBody>
          <a:bodyPr/>
          <a:lstStyle/>
          <a:p>
            <a:r>
              <a:rPr lang="en-US" dirty="0"/>
              <a:t>Gestalt principles capture our tendency to </a:t>
            </a:r>
            <a:r>
              <a:rPr lang="en-US" b="1" dirty="0"/>
              <a:t>notice the whole </a:t>
            </a:r>
            <a:r>
              <a:rPr lang="en-US" dirty="0"/>
              <a:t>as opposed to the individual elements.</a:t>
            </a:r>
          </a:p>
          <a:p>
            <a:r>
              <a:rPr lang="en-US" dirty="0"/>
              <a:t>Gestalt principles</a:t>
            </a:r>
          </a:p>
          <a:p>
            <a:pPr lvl="1"/>
            <a:r>
              <a:rPr lang="en-US" dirty="0"/>
              <a:t>Similarity</a:t>
            </a:r>
          </a:p>
          <a:p>
            <a:pPr lvl="1"/>
            <a:r>
              <a:rPr lang="en-US" dirty="0"/>
              <a:t>Continuation</a:t>
            </a:r>
          </a:p>
          <a:p>
            <a:pPr lvl="1"/>
            <a:r>
              <a:rPr lang="en-US" dirty="0"/>
              <a:t>Closure</a:t>
            </a:r>
          </a:p>
          <a:p>
            <a:pPr lvl="1"/>
            <a:r>
              <a:rPr lang="en-US" dirty="0"/>
              <a:t>Proximity</a:t>
            </a:r>
          </a:p>
          <a:p>
            <a:pPr lvl="1"/>
            <a:r>
              <a:rPr lang="en-US" dirty="0"/>
              <a:t>Common region</a:t>
            </a:r>
          </a:p>
          <a:p>
            <a:pPr lvl="1"/>
            <a:r>
              <a:rPr lang="en-US" dirty="0"/>
              <a:t>Figure/ground</a:t>
            </a:r>
          </a:p>
          <a:p>
            <a:pPr lvl="1"/>
            <a:r>
              <a:rPr lang="en-US" dirty="0"/>
              <a:t>Symmetry and Order </a:t>
            </a:r>
          </a:p>
          <a:p>
            <a:pPr lvl="1"/>
            <a:r>
              <a:rPr lang="en-US" dirty="0"/>
              <a:t>Common Fate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9DAB84-AEA9-D31B-E2FF-B37D2085F166}"/>
              </a:ext>
            </a:extLst>
          </p:cNvPr>
          <p:cNvGrpSpPr/>
          <p:nvPr/>
        </p:nvGrpSpPr>
        <p:grpSpPr>
          <a:xfrm>
            <a:off x="7185600" y="826730"/>
            <a:ext cx="3128962" cy="5590566"/>
            <a:chOff x="7472363" y="863443"/>
            <a:chExt cx="3128962" cy="559056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27E27000-5860-F72F-20B8-DDC84CF04B30}"/>
                </a:ext>
              </a:extLst>
            </p:cNvPr>
            <p:cNvSpPr/>
            <p:nvPr/>
          </p:nvSpPr>
          <p:spPr>
            <a:xfrm>
              <a:off x="7472363" y="863443"/>
              <a:ext cx="3128962" cy="5590566"/>
            </a:xfrm>
            <a:prstGeom prst="roundRect">
              <a:avLst>
                <a:gd name="adj" fmla="val 57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F453B9-C4C0-88A8-F68A-9AF135866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6516" y="2365618"/>
              <a:ext cx="2480655" cy="2586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116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8E58-8788-FB04-412E-82F43F3F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Gestalt Principle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63112-AF14-2968-064F-04208A00E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Section - 2</a:t>
            </a:r>
          </a:p>
        </p:txBody>
      </p:sp>
    </p:spTree>
    <p:extLst>
      <p:ext uri="{BB962C8B-B14F-4D97-AF65-F5344CB8AC3E}">
        <p14:creationId xmlns:p14="http://schemas.microsoft.com/office/powerpoint/2010/main" val="142285962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38D9-CF2D-A30B-476E-581B85EB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</a:rPr>
              <a:t>Similarity</a:t>
            </a:r>
            <a:r>
              <a:rPr lang="en-IN" dirty="0"/>
              <a:t> Principle of Gestalt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9F77B-0558-E7FB-947F-25FEAC591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11923168" cy="5590565"/>
          </a:xfrm>
        </p:spPr>
        <p:txBody>
          <a:bodyPr/>
          <a:lstStyle/>
          <a:p>
            <a:r>
              <a:rPr lang="en-US" dirty="0"/>
              <a:t>Design elements that appear </a:t>
            </a:r>
            <a:r>
              <a:rPr lang="en-US" b="1" dirty="0"/>
              <a:t>similar </a:t>
            </a:r>
            <a:r>
              <a:rPr lang="en-US" dirty="0"/>
              <a:t>in some way — sharing the same </a:t>
            </a:r>
            <a:r>
              <a:rPr lang="en-US" b="1" dirty="0"/>
              <a:t>color</a:t>
            </a:r>
            <a:r>
              <a:rPr lang="en-US" dirty="0"/>
              <a:t>, </a:t>
            </a:r>
            <a:r>
              <a:rPr lang="en-US" b="1" dirty="0"/>
              <a:t>shape</a:t>
            </a:r>
            <a:r>
              <a:rPr lang="en-US" dirty="0"/>
              <a:t>, or </a:t>
            </a:r>
            <a:r>
              <a:rPr lang="en-US" b="1" dirty="0"/>
              <a:t>size </a:t>
            </a:r>
            <a:r>
              <a:rPr lang="en-US" dirty="0"/>
              <a:t>— are </a:t>
            </a:r>
            <a:r>
              <a:rPr lang="en-US" b="1" dirty="0"/>
              <a:t>observed as related</a:t>
            </a:r>
            <a:r>
              <a:rPr lang="en-US" dirty="0"/>
              <a:t>, while </a:t>
            </a:r>
            <a:r>
              <a:rPr lang="en-US" b="1" dirty="0"/>
              <a:t>elements that appear dissimilar </a:t>
            </a:r>
            <a:r>
              <a:rPr lang="en-US" dirty="0"/>
              <a:t>are perceived as belonging to separate groups.</a:t>
            </a:r>
            <a:endParaRPr lang="en-I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C938FC2-F633-CA9E-C8E3-153380325EFF}"/>
              </a:ext>
            </a:extLst>
          </p:cNvPr>
          <p:cNvGrpSpPr/>
          <p:nvPr/>
        </p:nvGrpSpPr>
        <p:grpSpPr>
          <a:xfrm>
            <a:off x="8210071" y="2268753"/>
            <a:ext cx="2927758" cy="2123956"/>
            <a:chOff x="7020525" y="2596748"/>
            <a:chExt cx="2927758" cy="212395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50223EF-540B-8D8A-06D5-8127201109DF}"/>
                </a:ext>
              </a:extLst>
            </p:cNvPr>
            <p:cNvGrpSpPr/>
            <p:nvPr/>
          </p:nvGrpSpPr>
          <p:grpSpPr>
            <a:xfrm>
              <a:off x="7020525" y="2596748"/>
              <a:ext cx="2124270" cy="2123956"/>
              <a:chOff x="1856792" y="2407298"/>
              <a:chExt cx="2124270" cy="212395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8C76D7B-2AD9-FB6A-8296-B12DD6A1402C}"/>
                  </a:ext>
                </a:extLst>
              </p:cNvPr>
              <p:cNvSpPr/>
              <p:nvPr/>
            </p:nvSpPr>
            <p:spPr>
              <a:xfrm>
                <a:off x="1856792" y="2407298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F68EB76-998F-7283-470A-A23C9E2595E7}"/>
                  </a:ext>
                </a:extLst>
              </p:cNvPr>
              <p:cNvSpPr/>
              <p:nvPr/>
            </p:nvSpPr>
            <p:spPr>
              <a:xfrm>
                <a:off x="2615682" y="2407298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DB1F72A-53B3-72D0-EC76-FA31586D9130}"/>
                  </a:ext>
                </a:extLst>
              </p:cNvPr>
              <p:cNvSpPr/>
              <p:nvPr/>
            </p:nvSpPr>
            <p:spPr>
              <a:xfrm>
                <a:off x="3374572" y="2407298"/>
                <a:ext cx="606490" cy="60649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CC394D8-3515-63B2-7FA2-3602C809D895}"/>
                  </a:ext>
                </a:extLst>
              </p:cNvPr>
              <p:cNvSpPr/>
              <p:nvPr/>
            </p:nvSpPr>
            <p:spPr>
              <a:xfrm>
                <a:off x="1856792" y="3166031"/>
                <a:ext cx="606490" cy="60649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CDF71AB-008E-4708-0692-B098BB8763FE}"/>
                  </a:ext>
                </a:extLst>
              </p:cNvPr>
              <p:cNvSpPr/>
              <p:nvPr/>
            </p:nvSpPr>
            <p:spPr>
              <a:xfrm>
                <a:off x="3374572" y="3166031"/>
                <a:ext cx="606490" cy="60649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A27FDE4-FE67-6CFE-7017-9379A4642A7A}"/>
                  </a:ext>
                </a:extLst>
              </p:cNvPr>
              <p:cNvSpPr/>
              <p:nvPr/>
            </p:nvSpPr>
            <p:spPr>
              <a:xfrm>
                <a:off x="3374572" y="3924764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55CBEC0D-2447-E886-7346-E996108C191D}"/>
                  </a:ext>
                </a:extLst>
              </p:cNvPr>
              <p:cNvSpPr/>
              <p:nvPr/>
            </p:nvSpPr>
            <p:spPr>
              <a:xfrm>
                <a:off x="2615682" y="3924764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4540D341-54DE-27F7-F4F6-B10D73A2AA6A}"/>
                  </a:ext>
                </a:extLst>
              </p:cNvPr>
              <p:cNvSpPr/>
              <p:nvPr/>
            </p:nvSpPr>
            <p:spPr>
              <a:xfrm>
                <a:off x="2615682" y="3166031"/>
                <a:ext cx="606490" cy="606490"/>
              </a:xfrm>
              <a:prstGeom prst="triangle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FB458399-F5E3-FF8D-E4B8-D9C207AF6A07}"/>
                  </a:ext>
                </a:extLst>
              </p:cNvPr>
              <p:cNvSpPr/>
              <p:nvPr/>
            </p:nvSpPr>
            <p:spPr>
              <a:xfrm>
                <a:off x="1856792" y="3924764"/>
                <a:ext cx="606490" cy="606490"/>
              </a:xfrm>
              <a:prstGeom prst="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D997878-B5FB-0B0A-E7B4-FE1EF202D448}"/>
                </a:ext>
              </a:extLst>
            </p:cNvPr>
            <p:cNvGrpSpPr/>
            <p:nvPr/>
          </p:nvGrpSpPr>
          <p:grpSpPr>
            <a:xfrm>
              <a:off x="9341793" y="2596748"/>
              <a:ext cx="606490" cy="2123956"/>
              <a:chOff x="4936948" y="2407298"/>
              <a:chExt cx="606490" cy="212395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A0368B3-61A2-707D-BAE7-96D7B1D1F8F1}"/>
                  </a:ext>
                </a:extLst>
              </p:cNvPr>
              <p:cNvSpPr/>
              <p:nvPr/>
            </p:nvSpPr>
            <p:spPr>
              <a:xfrm>
                <a:off x="4936948" y="2407298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2C0D0C2-7EED-1683-AACA-A8075BD5E106}"/>
                  </a:ext>
                </a:extLst>
              </p:cNvPr>
              <p:cNvSpPr/>
              <p:nvPr/>
            </p:nvSpPr>
            <p:spPr>
              <a:xfrm>
                <a:off x="4936948" y="3166031"/>
                <a:ext cx="606490" cy="60649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34ABECC-2088-0D65-4A75-2746C39AE38B}"/>
                  </a:ext>
                </a:extLst>
              </p:cNvPr>
              <p:cNvSpPr/>
              <p:nvPr/>
            </p:nvSpPr>
            <p:spPr>
              <a:xfrm>
                <a:off x="4936948" y="3924764"/>
                <a:ext cx="606490" cy="60649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8912233-F102-1555-F9C6-0DD630F4FC0E}"/>
              </a:ext>
            </a:extLst>
          </p:cNvPr>
          <p:cNvGrpSpPr/>
          <p:nvPr/>
        </p:nvGrpSpPr>
        <p:grpSpPr>
          <a:xfrm>
            <a:off x="610011" y="2264825"/>
            <a:ext cx="2888813" cy="2181729"/>
            <a:chOff x="884063" y="2538975"/>
            <a:chExt cx="2888813" cy="218172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C54FFA1-6E88-8DAD-A645-0D0781F570FE}"/>
                </a:ext>
              </a:extLst>
            </p:cNvPr>
            <p:cNvSpPr/>
            <p:nvPr/>
          </p:nvSpPr>
          <p:spPr>
            <a:xfrm>
              <a:off x="884063" y="2538975"/>
              <a:ext cx="606490" cy="60649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82DBC87-1DF2-8A79-81F4-2213212C55FF}"/>
                </a:ext>
              </a:extLst>
            </p:cNvPr>
            <p:cNvSpPr/>
            <p:nvPr/>
          </p:nvSpPr>
          <p:spPr>
            <a:xfrm>
              <a:off x="2401843" y="2538975"/>
              <a:ext cx="606490" cy="60649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012C85D-68BB-F0AC-3BB6-6F70FE49CAE9}"/>
                </a:ext>
              </a:extLst>
            </p:cNvPr>
            <p:cNvSpPr/>
            <p:nvPr/>
          </p:nvSpPr>
          <p:spPr>
            <a:xfrm>
              <a:off x="884063" y="3297708"/>
              <a:ext cx="606490" cy="6064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79F7A4C-5A8F-201D-0286-9B7B50D80E0D}"/>
                </a:ext>
              </a:extLst>
            </p:cNvPr>
            <p:cNvSpPr/>
            <p:nvPr/>
          </p:nvSpPr>
          <p:spPr>
            <a:xfrm>
              <a:off x="2401843" y="3297708"/>
              <a:ext cx="606490" cy="6064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BFEAD9F-0FD7-99FD-4B21-1420A0EB6D51}"/>
                </a:ext>
              </a:extLst>
            </p:cNvPr>
            <p:cNvSpPr/>
            <p:nvPr/>
          </p:nvSpPr>
          <p:spPr>
            <a:xfrm>
              <a:off x="2401843" y="4056441"/>
              <a:ext cx="606490" cy="60649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4332FA0-D2C2-DF03-1688-5402F097DFF2}"/>
                </a:ext>
              </a:extLst>
            </p:cNvPr>
            <p:cNvSpPr/>
            <p:nvPr/>
          </p:nvSpPr>
          <p:spPr>
            <a:xfrm>
              <a:off x="884063" y="4114214"/>
              <a:ext cx="606490" cy="60649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BD83D4DE-9E1A-5A76-01E3-9881AABE3D92}"/>
                </a:ext>
              </a:extLst>
            </p:cNvPr>
            <p:cNvSpPr/>
            <p:nvPr/>
          </p:nvSpPr>
          <p:spPr>
            <a:xfrm>
              <a:off x="1642953" y="3297708"/>
              <a:ext cx="606490" cy="60649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12473066-2E60-36A8-3307-EDE07DA40C45}"/>
                </a:ext>
              </a:extLst>
            </p:cNvPr>
            <p:cNvSpPr/>
            <p:nvPr/>
          </p:nvSpPr>
          <p:spPr>
            <a:xfrm>
              <a:off x="1637227" y="4056441"/>
              <a:ext cx="606490" cy="606490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E71E59A1-78FB-3E4A-A922-48CF0634D676}"/>
                </a:ext>
              </a:extLst>
            </p:cNvPr>
            <p:cNvSpPr/>
            <p:nvPr/>
          </p:nvSpPr>
          <p:spPr>
            <a:xfrm>
              <a:off x="1640744" y="2544295"/>
              <a:ext cx="606490" cy="60649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AEBB6092-9B1F-595C-889B-561A762A67E5}"/>
                </a:ext>
              </a:extLst>
            </p:cNvPr>
            <p:cNvSpPr/>
            <p:nvPr/>
          </p:nvSpPr>
          <p:spPr>
            <a:xfrm>
              <a:off x="3166386" y="3297708"/>
              <a:ext cx="606490" cy="60649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28C14CA6-E681-D49A-972E-FE4C796ED339}"/>
                </a:ext>
              </a:extLst>
            </p:cNvPr>
            <p:cNvSpPr/>
            <p:nvPr/>
          </p:nvSpPr>
          <p:spPr>
            <a:xfrm>
              <a:off x="3160660" y="4056441"/>
              <a:ext cx="606490" cy="606490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54B0C53B-BFF5-CFBE-E7F6-EB88C81F5ECA}"/>
                </a:ext>
              </a:extLst>
            </p:cNvPr>
            <p:cNvSpPr/>
            <p:nvPr/>
          </p:nvSpPr>
          <p:spPr>
            <a:xfrm>
              <a:off x="3164177" y="2544295"/>
              <a:ext cx="606490" cy="60649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225C3E-68F3-260E-2546-2A3A94298AED}"/>
              </a:ext>
            </a:extLst>
          </p:cNvPr>
          <p:cNvGrpSpPr/>
          <p:nvPr/>
        </p:nvGrpSpPr>
        <p:grpSpPr>
          <a:xfrm>
            <a:off x="4410041" y="2264825"/>
            <a:ext cx="2888813" cy="2181729"/>
            <a:chOff x="884063" y="2538975"/>
            <a:chExt cx="2888813" cy="2181729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1FA63B4-DB6E-8453-EC2D-F86B81115066}"/>
                </a:ext>
              </a:extLst>
            </p:cNvPr>
            <p:cNvSpPr/>
            <p:nvPr/>
          </p:nvSpPr>
          <p:spPr>
            <a:xfrm>
              <a:off x="884063" y="2538975"/>
              <a:ext cx="606490" cy="60649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B568659-74B5-68CF-5F74-F5837E36281D}"/>
                </a:ext>
              </a:extLst>
            </p:cNvPr>
            <p:cNvSpPr/>
            <p:nvPr/>
          </p:nvSpPr>
          <p:spPr>
            <a:xfrm>
              <a:off x="2401843" y="2538975"/>
              <a:ext cx="606490" cy="60649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DEEC3A4-A5CB-B670-886D-C535EACF3D7A}"/>
                </a:ext>
              </a:extLst>
            </p:cNvPr>
            <p:cNvSpPr/>
            <p:nvPr/>
          </p:nvSpPr>
          <p:spPr>
            <a:xfrm>
              <a:off x="884063" y="3297708"/>
              <a:ext cx="606490" cy="6064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A86EA7-4F3D-848F-FA47-5673DFDA6ECC}"/>
                </a:ext>
              </a:extLst>
            </p:cNvPr>
            <p:cNvSpPr/>
            <p:nvPr/>
          </p:nvSpPr>
          <p:spPr>
            <a:xfrm>
              <a:off x="2401843" y="3297708"/>
              <a:ext cx="606490" cy="60649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7C41B92-86F5-A169-3BCF-7F1384743F5B}"/>
                </a:ext>
              </a:extLst>
            </p:cNvPr>
            <p:cNvSpPr/>
            <p:nvPr/>
          </p:nvSpPr>
          <p:spPr>
            <a:xfrm>
              <a:off x="2401843" y="4056441"/>
              <a:ext cx="606490" cy="60649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F94B27C-AF57-D495-6938-9C402E39229F}"/>
                </a:ext>
              </a:extLst>
            </p:cNvPr>
            <p:cNvSpPr/>
            <p:nvPr/>
          </p:nvSpPr>
          <p:spPr>
            <a:xfrm>
              <a:off x="884063" y="4114214"/>
              <a:ext cx="606490" cy="606490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EF54B0B-E9DA-FD81-6160-75472D1AB768}"/>
                </a:ext>
              </a:extLst>
            </p:cNvPr>
            <p:cNvSpPr/>
            <p:nvPr/>
          </p:nvSpPr>
          <p:spPr>
            <a:xfrm>
              <a:off x="1642953" y="3297708"/>
              <a:ext cx="606490" cy="606490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1AFDF76D-64F9-11C0-C702-2489AFDD6CC6}"/>
                </a:ext>
              </a:extLst>
            </p:cNvPr>
            <p:cNvSpPr/>
            <p:nvPr/>
          </p:nvSpPr>
          <p:spPr>
            <a:xfrm>
              <a:off x="1637227" y="4056441"/>
              <a:ext cx="606490" cy="606490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1D228CA0-C62D-384B-C8AD-86599A1A92D8}"/>
                </a:ext>
              </a:extLst>
            </p:cNvPr>
            <p:cNvSpPr/>
            <p:nvPr/>
          </p:nvSpPr>
          <p:spPr>
            <a:xfrm>
              <a:off x="1640744" y="2544295"/>
              <a:ext cx="606490" cy="60649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8F779BCD-E8E1-12A5-ED0D-94F20B5A88EC}"/>
                </a:ext>
              </a:extLst>
            </p:cNvPr>
            <p:cNvSpPr/>
            <p:nvPr/>
          </p:nvSpPr>
          <p:spPr>
            <a:xfrm>
              <a:off x="3166386" y="3297708"/>
              <a:ext cx="606490" cy="606490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F0DE9AB4-17D4-C993-018A-EFEEA1406C56}"/>
                </a:ext>
              </a:extLst>
            </p:cNvPr>
            <p:cNvSpPr/>
            <p:nvPr/>
          </p:nvSpPr>
          <p:spPr>
            <a:xfrm>
              <a:off x="3160660" y="4056441"/>
              <a:ext cx="606490" cy="606490"/>
            </a:xfrm>
            <a:prstGeom prst="triangl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5C9D03E3-029B-4121-F014-3C3104725F5C}"/>
                </a:ext>
              </a:extLst>
            </p:cNvPr>
            <p:cNvSpPr/>
            <p:nvPr/>
          </p:nvSpPr>
          <p:spPr>
            <a:xfrm>
              <a:off x="3164177" y="2544295"/>
              <a:ext cx="606490" cy="60649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139034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47E8-ABE4-B52E-D86A-65F5846A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Similarity Principle of Gestalt (contd.)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6874ED-D16C-A897-4FFA-5687E07A3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6" y="977244"/>
            <a:ext cx="6015354" cy="4903512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ED02C3-92D3-7E0B-89B5-D283650E6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5"/>
          <a:stretch/>
        </p:blipFill>
        <p:spPr>
          <a:xfrm>
            <a:off x="363985" y="1211826"/>
            <a:ext cx="11464029" cy="44343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1164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B16A-9259-03EA-FD56-0B087C13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</a:rPr>
              <a:t>Continuation</a:t>
            </a:r>
            <a:r>
              <a:rPr lang="en-IN" dirty="0"/>
              <a:t> Principle of Gestalt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99E10-5B1A-5D22-BC5E-62135AA93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eye </a:t>
            </a:r>
            <a:r>
              <a:rPr lang="en-US" dirty="0"/>
              <a:t>automatically </a:t>
            </a:r>
            <a:r>
              <a:rPr lang="en-US" b="1" dirty="0"/>
              <a:t>follows lines </a:t>
            </a:r>
            <a:r>
              <a:rPr lang="en-US" dirty="0"/>
              <a:t>and </a:t>
            </a:r>
            <a:r>
              <a:rPr lang="en-US" b="1" dirty="0"/>
              <a:t>curves</a:t>
            </a:r>
            <a:r>
              <a:rPr lang="en-US" dirty="0"/>
              <a:t>, continuing them. </a:t>
            </a:r>
          </a:p>
          <a:p>
            <a:r>
              <a:rPr lang="en-US" dirty="0"/>
              <a:t>Employ </a:t>
            </a:r>
            <a:r>
              <a:rPr lang="en-US" b="1" dirty="0"/>
              <a:t>continuation </a:t>
            </a:r>
            <a:r>
              <a:rPr lang="en-US" dirty="0"/>
              <a:t>to </a:t>
            </a:r>
            <a:r>
              <a:rPr lang="en-US" b="1" dirty="0"/>
              <a:t>guide users along desired paths </a:t>
            </a:r>
            <a:r>
              <a:rPr lang="en-US" dirty="0"/>
              <a:t>in the UI.</a:t>
            </a:r>
          </a:p>
          <a:p>
            <a:endParaRPr lang="en-IN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D57B91B-3A12-11DD-DD2C-3DEC025EF04C}"/>
              </a:ext>
            </a:extLst>
          </p:cNvPr>
          <p:cNvGrpSpPr/>
          <p:nvPr/>
        </p:nvGrpSpPr>
        <p:grpSpPr>
          <a:xfrm>
            <a:off x="3816350" y="2074040"/>
            <a:ext cx="4559300" cy="2565400"/>
            <a:chOff x="1422400" y="1930400"/>
            <a:chExt cx="4559300" cy="25654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EC47A12-E36A-FED1-C579-6BD76EF99AD4}"/>
                </a:ext>
              </a:extLst>
            </p:cNvPr>
            <p:cNvSpPr/>
            <p:nvPr/>
          </p:nvSpPr>
          <p:spPr>
            <a:xfrm>
              <a:off x="1422400" y="1930400"/>
              <a:ext cx="4559300" cy="2565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D8DDB93-7C31-9DC3-62AD-7939E771BB63}"/>
                </a:ext>
              </a:extLst>
            </p:cNvPr>
            <p:cNvSpPr/>
            <p:nvPr/>
          </p:nvSpPr>
          <p:spPr>
            <a:xfrm>
              <a:off x="2021840" y="293370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EB4AD99-291D-F397-D9C7-C845C398C3BB}"/>
                </a:ext>
              </a:extLst>
            </p:cNvPr>
            <p:cNvSpPr/>
            <p:nvPr/>
          </p:nvSpPr>
          <p:spPr>
            <a:xfrm>
              <a:off x="2326640" y="293370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C14F295-3183-F222-BE31-3D1CC1C6B425}"/>
                </a:ext>
              </a:extLst>
            </p:cNvPr>
            <p:cNvSpPr/>
            <p:nvPr/>
          </p:nvSpPr>
          <p:spPr>
            <a:xfrm>
              <a:off x="2631440" y="293370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BBCC93B-774A-180A-0B08-29BB7C1D6FF9}"/>
                </a:ext>
              </a:extLst>
            </p:cNvPr>
            <p:cNvSpPr/>
            <p:nvPr/>
          </p:nvSpPr>
          <p:spPr>
            <a:xfrm>
              <a:off x="2936240" y="293370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AAE84BB-2D92-186A-A251-0117F505BC2D}"/>
                </a:ext>
              </a:extLst>
            </p:cNvPr>
            <p:cNvSpPr/>
            <p:nvPr/>
          </p:nvSpPr>
          <p:spPr>
            <a:xfrm>
              <a:off x="3241040" y="293370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99CB6F9-6E47-6FC4-C19D-5A1D2A79DF30}"/>
                </a:ext>
              </a:extLst>
            </p:cNvPr>
            <p:cNvSpPr/>
            <p:nvPr/>
          </p:nvSpPr>
          <p:spPr>
            <a:xfrm>
              <a:off x="3545840" y="293370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A0C968-7811-57F2-69A9-2704EAC6D9EF}"/>
                </a:ext>
              </a:extLst>
            </p:cNvPr>
            <p:cNvSpPr/>
            <p:nvPr/>
          </p:nvSpPr>
          <p:spPr>
            <a:xfrm>
              <a:off x="3850640" y="293370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590F91E-3DC8-ADF7-40A7-5D380B1A1632}"/>
                </a:ext>
              </a:extLst>
            </p:cNvPr>
            <p:cNvSpPr/>
            <p:nvPr/>
          </p:nvSpPr>
          <p:spPr>
            <a:xfrm>
              <a:off x="4155440" y="293370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A69D927-0928-2499-7D46-2788B87EDD94}"/>
                </a:ext>
              </a:extLst>
            </p:cNvPr>
            <p:cNvSpPr/>
            <p:nvPr/>
          </p:nvSpPr>
          <p:spPr>
            <a:xfrm>
              <a:off x="4460240" y="293370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56818F-7626-96E7-FC96-8936012F0D44}"/>
                </a:ext>
              </a:extLst>
            </p:cNvPr>
            <p:cNvSpPr/>
            <p:nvPr/>
          </p:nvSpPr>
          <p:spPr>
            <a:xfrm>
              <a:off x="4765040" y="293370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4E3CD6-799A-895F-4455-05FC1BA64088}"/>
                </a:ext>
              </a:extLst>
            </p:cNvPr>
            <p:cNvSpPr/>
            <p:nvPr/>
          </p:nvSpPr>
          <p:spPr>
            <a:xfrm>
              <a:off x="5069840" y="293370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9688CA4-E01E-30BA-AA09-7C0B78B20E59}"/>
                </a:ext>
              </a:extLst>
            </p:cNvPr>
            <p:cNvSpPr/>
            <p:nvPr/>
          </p:nvSpPr>
          <p:spPr>
            <a:xfrm>
              <a:off x="2021840" y="210940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78BF688-4449-0B46-DE84-2F001C2BBBC2}"/>
                </a:ext>
              </a:extLst>
            </p:cNvPr>
            <p:cNvSpPr/>
            <p:nvPr/>
          </p:nvSpPr>
          <p:spPr>
            <a:xfrm>
              <a:off x="2354580" y="210940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378339-B9F2-3F06-285A-A89DE2021A05}"/>
                </a:ext>
              </a:extLst>
            </p:cNvPr>
            <p:cNvSpPr/>
            <p:nvPr/>
          </p:nvSpPr>
          <p:spPr>
            <a:xfrm>
              <a:off x="2687320" y="210940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8F4099C-91B3-D8DA-C0F9-9ED457365DBE}"/>
                </a:ext>
              </a:extLst>
            </p:cNvPr>
            <p:cNvSpPr/>
            <p:nvPr/>
          </p:nvSpPr>
          <p:spPr>
            <a:xfrm>
              <a:off x="2945130" y="235070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A4B20E-AF0C-6F4B-5616-B32B33B71E8E}"/>
                </a:ext>
              </a:extLst>
            </p:cNvPr>
            <p:cNvSpPr/>
            <p:nvPr/>
          </p:nvSpPr>
          <p:spPr>
            <a:xfrm>
              <a:off x="3202940" y="259200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9315CBF-A865-9D43-019F-E55DCBC93C47}"/>
                </a:ext>
              </a:extLst>
            </p:cNvPr>
            <p:cNvSpPr/>
            <p:nvPr/>
          </p:nvSpPr>
          <p:spPr>
            <a:xfrm>
              <a:off x="3421380" y="322459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B2C9FB-27D6-8292-E9CA-F028BD954972}"/>
                </a:ext>
              </a:extLst>
            </p:cNvPr>
            <p:cNvSpPr/>
            <p:nvPr/>
          </p:nvSpPr>
          <p:spPr>
            <a:xfrm>
              <a:off x="3601720" y="351549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C370F53-574C-6D02-7E3E-75D5DC474C1B}"/>
                </a:ext>
              </a:extLst>
            </p:cNvPr>
            <p:cNvSpPr/>
            <p:nvPr/>
          </p:nvSpPr>
          <p:spPr>
            <a:xfrm>
              <a:off x="3782060" y="380638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0E17DEE-C130-12CE-9167-39B23E8280BC}"/>
                </a:ext>
              </a:extLst>
            </p:cNvPr>
            <p:cNvSpPr/>
            <p:nvPr/>
          </p:nvSpPr>
          <p:spPr>
            <a:xfrm>
              <a:off x="4094480" y="380638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1FDC00-9069-5EAC-0D5A-ADA32DCB6A39}"/>
                </a:ext>
              </a:extLst>
            </p:cNvPr>
            <p:cNvSpPr/>
            <p:nvPr/>
          </p:nvSpPr>
          <p:spPr>
            <a:xfrm>
              <a:off x="4406900" y="380638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D0004C1-2EB6-5866-CDED-E14844F964C7}"/>
                </a:ext>
              </a:extLst>
            </p:cNvPr>
            <p:cNvSpPr/>
            <p:nvPr/>
          </p:nvSpPr>
          <p:spPr>
            <a:xfrm>
              <a:off x="4719320" y="380638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B478DCE-6641-FBE5-CF29-1A8CC3B011C1}"/>
                </a:ext>
              </a:extLst>
            </p:cNvPr>
            <p:cNvSpPr/>
            <p:nvPr/>
          </p:nvSpPr>
          <p:spPr>
            <a:xfrm>
              <a:off x="5031740" y="380638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70FE19-5774-AB6E-E91C-9722824A8B26}"/>
              </a:ext>
            </a:extLst>
          </p:cNvPr>
          <p:cNvGrpSpPr/>
          <p:nvPr/>
        </p:nvGrpSpPr>
        <p:grpSpPr>
          <a:xfrm>
            <a:off x="3816350" y="2074040"/>
            <a:ext cx="4559300" cy="2565400"/>
            <a:chOff x="6286500" y="1941895"/>
            <a:chExt cx="4559300" cy="25654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424DFB4-7CB8-096D-4FA6-ED6AA2BC0AF9}"/>
                </a:ext>
              </a:extLst>
            </p:cNvPr>
            <p:cNvSpPr/>
            <p:nvPr/>
          </p:nvSpPr>
          <p:spPr>
            <a:xfrm>
              <a:off x="6286500" y="1941895"/>
              <a:ext cx="4559300" cy="25654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C6F1220-CE4B-DE55-4333-BA7431D5A745}"/>
                </a:ext>
              </a:extLst>
            </p:cNvPr>
            <p:cNvSpPr/>
            <p:nvPr/>
          </p:nvSpPr>
          <p:spPr>
            <a:xfrm>
              <a:off x="6885940" y="294519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F5769E-8C07-D9D8-9444-AA37D3A50C63}"/>
                </a:ext>
              </a:extLst>
            </p:cNvPr>
            <p:cNvSpPr/>
            <p:nvPr/>
          </p:nvSpPr>
          <p:spPr>
            <a:xfrm>
              <a:off x="7190740" y="294519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5032167-AF84-8EC5-2B69-F36A48853C95}"/>
                </a:ext>
              </a:extLst>
            </p:cNvPr>
            <p:cNvSpPr/>
            <p:nvPr/>
          </p:nvSpPr>
          <p:spPr>
            <a:xfrm>
              <a:off x="7495540" y="294519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5D957E-20C9-C89B-FF5B-03745579D49A}"/>
                </a:ext>
              </a:extLst>
            </p:cNvPr>
            <p:cNvSpPr/>
            <p:nvPr/>
          </p:nvSpPr>
          <p:spPr>
            <a:xfrm>
              <a:off x="7800340" y="294519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3C0DEAA-E9B4-1D76-7057-D78854D19134}"/>
                </a:ext>
              </a:extLst>
            </p:cNvPr>
            <p:cNvSpPr/>
            <p:nvPr/>
          </p:nvSpPr>
          <p:spPr>
            <a:xfrm>
              <a:off x="8105140" y="2945195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87BF445-05EE-B9FD-46B1-8DB3D5E30ED5}"/>
                </a:ext>
              </a:extLst>
            </p:cNvPr>
            <p:cNvSpPr/>
            <p:nvPr/>
          </p:nvSpPr>
          <p:spPr>
            <a:xfrm>
              <a:off x="8409940" y="2945195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8B28D80-C4A6-6727-5EE8-062C587CBF3F}"/>
                </a:ext>
              </a:extLst>
            </p:cNvPr>
            <p:cNvSpPr/>
            <p:nvPr/>
          </p:nvSpPr>
          <p:spPr>
            <a:xfrm>
              <a:off x="8714740" y="2945195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FB6716B-7DA6-0906-341C-57D924A00A58}"/>
                </a:ext>
              </a:extLst>
            </p:cNvPr>
            <p:cNvSpPr/>
            <p:nvPr/>
          </p:nvSpPr>
          <p:spPr>
            <a:xfrm>
              <a:off x="9019540" y="2945195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53EEE74-D833-7E1E-A33C-8378E9A31E19}"/>
                </a:ext>
              </a:extLst>
            </p:cNvPr>
            <p:cNvSpPr/>
            <p:nvPr/>
          </p:nvSpPr>
          <p:spPr>
            <a:xfrm>
              <a:off x="9324340" y="2945195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371AA74-819E-986A-44E1-5F672F27B098}"/>
                </a:ext>
              </a:extLst>
            </p:cNvPr>
            <p:cNvSpPr/>
            <p:nvPr/>
          </p:nvSpPr>
          <p:spPr>
            <a:xfrm>
              <a:off x="9629140" y="2945195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85FCC34-18DD-31D4-4B06-6F26641A2B70}"/>
                </a:ext>
              </a:extLst>
            </p:cNvPr>
            <p:cNvSpPr/>
            <p:nvPr/>
          </p:nvSpPr>
          <p:spPr>
            <a:xfrm>
              <a:off x="9933940" y="2945195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19CF6AC-E4E4-978E-96B4-6B6DF73C00D0}"/>
                </a:ext>
              </a:extLst>
            </p:cNvPr>
            <p:cNvSpPr/>
            <p:nvPr/>
          </p:nvSpPr>
          <p:spPr>
            <a:xfrm>
              <a:off x="6885940" y="2120900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9E13538-4503-CDAB-034A-D3DF7F8215AE}"/>
                </a:ext>
              </a:extLst>
            </p:cNvPr>
            <p:cNvSpPr/>
            <p:nvPr/>
          </p:nvSpPr>
          <p:spPr>
            <a:xfrm>
              <a:off x="7218680" y="2120900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29410E-8616-6FB1-4F89-6D90961ADF69}"/>
                </a:ext>
              </a:extLst>
            </p:cNvPr>
            <p:cNvSpPr/>
            <p:nvPr/>
          </p:nvSpPr>
          <p:spPr>
            <a:xfrm>
              <a:off x="7551420" y="2120900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A484112-54CE-1B1B-4856-BAA530977D22}"/>
                </a:ext>
              </a:extLst>
            </p:cNvPr>
            <p:cNvSpPr/>
            <p:nvPr/>
          </p:nvSpPr>
          <p:spPr>
            <a:xfrm>
              <a:off x="7809230" y="2362200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C1D0213-A9E2-6F12-2FD4-F1FC3523210A}"/>
                </a:ext>
              </a:extLst>
            </p:cNvPr>
            <p:cNvSpPr/>
            <p:nvPr/>
          </p:nvSpPr>
          <p:spPr>
            <a:xfrm>
              <a:off x="8067040" y="2603500"/>
              <a:ext cx="241300" cy="2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D2F387D-9EFF-8D25-235D-3E3F5C1396F6}"/>
                </a:ext>
              </a:extLst>
            </p:cNvPr>
            <p:cNvSpPr/>
            <p:nvPr/>
          </p:nvSpPr>
          <p:spPr>
            <a:xfrm>
              <a:off x="8285480" y="323609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BBC857F-3EE9-593D-34FD-C937602F1DF4}"/>
                </a:ext>
              </a:extLst>
            </p:cNvPr>
            <p:cNvSpPr/>
            <p:nvPr/>
          </p:nvSpPr>
          <p:spPr>
            <a:xfrm>
              <a:off x="8465820" y="3526985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1627624-227E-4821-CAE0-EF3EDC24BE8C}"/>
                </a:ext>
              </a:extLst>
            </p:cNvPr>
            <p:cNvSpPr/>
            <p:nvPr/>
          </p:nvSpPr>
          <p:spPr>
            <a:xfrm>
              <a:off x="8646160" y="381788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BE648A0-8B19-0FAB-4336-F1F520C39D93}"/>
                </a:ext>
              </a:extLst>
            </p:cNvPr>
            <p:cNvSpPr/>
            <p:nvPr/>
          </p:nvSpPr>
          <p:spPr>
            <a:xfrm>
              <a:off x="8958580" y="381788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127DCAF-8EF1-5E92-1FD4-169A1B0DF05F}"/>
                </a:ext>
              </a:extLst>
            </p:cNvPr>
            <p:cNvSpPr/>
            <p:nvPr/>
          </p:nvSpPr>
          <p:spPr>
            <a:xfrm>
              <a:off x="9271000" y="381788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B2AE035-7AD7-DE6A-4501-63299BC4EBD0}"/>
                </a:ext>
              </a:extLst>
            </p:cNvPr>
            <p:cNvSpPr/>
            <p:nvPr/>
          </p:nvSpPr>
          <p:spPr>
            <a:xfrm>
              <a:off x="9583420" y="381788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0C7C28D-87A0-F38F-7068-49E70C603D33}"/>
                </a:ext>
              </a:extLst>
            </p:cNvPr>
            <p:cNvSpPr/>
            <p:nvPr/>
          </p:nvSpPr>
          <p:spPr>
            <a:xfrm>
              <a:off x="9895840" y="3817880"/>
              <a:ext cx="241300" cy="2413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FABE3F79-AA60-83F5-E421-FD97462F5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" y="1952431"/>
            <a:ext cx="11405870" cy="39951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0437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7B854-BFD3-718F-12AC-229DE82F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Continuation Principle of Gestalt (contd.)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70D11-D22F-4E73-3317-2477B6E4C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6"/>
          <a:stretch/>
        </p:blipFill>
        <p:spPr>
          <a:xfrm>
            <a:off x="37498" y="920750"/>
            <a:ext cx="12117003" cy="5016500"/>
          </a:xfrm>
        </p:spPr>
      </p:pic>
    </p:spTree>
    <p:extLst>
      <p:ext uri="{BB962C8B-B14F-4D97-AF65-F5344CB8AC3E}">
        <p14:creationId xmlns:p14="http://schemas.microsoft.com/office/powerpoint/2010/main" val="362678075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0B0D5-3640-8CAD-683C-59F2BB762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CAE57-4DC2-B732-33E7-E5A8F15D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Continuation Principle of Gestalt (contd.)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7221EE-F430-8460-D328-60DC9CBE5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45" y="1014075"/>
            <a:ext cx="10459910" cy="4829849"/>
          </a:xfrm>
        </p:spPr>
      </p:pic>
    </p:spTree>
    <p:extLst>
      <p:ext uri="{BB962C8B-B14F-4D97-AF65-F5344CB8AC3E}">
        <p14:creationId xmlns:p14="http://schemas.microsoft.com/office/powerpoint/2010/main" val="166274900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CECF-FC4B-B140-9275-419D69D4A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</a:rPr>
              <a:t>Closure</a:t>
            </a:r>
            <a:r>
              <a:rPr lang="en-IN" dirty="0"/>
              <a:t> Principle of Gestalt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17487-126B-5D80-0782-096B66318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principle of closure states that </a:t>
            </a:r>
            <a:r>
              <a:rPr lang="en-US" b="1" dirty="0"/>
              <a:t>people will fill in blanks </a:t>
            </a:r>
            <a:r>
              <a:rPr lang="en-US" dirty="0"/>
              <a:t>to perceive a </a:t>
            </a:r>
            <a:r>
              <a:rPr lang="en-US" b="1" dirty="0"/>
              <a:t>complete object </a:t>
            </a:r>
            <a:r>
              <a:rPr lang="en-US" dirty="0"/>
              <a:t>whenever an external </a:t>
            </a:r>
            <a:r>
              <a:rPr lang="en-US" b="1" dirty="0"/>
              <a:t>stimulus partially matches </a:t>
            </a:r>
            <a:r>
              <a:rPr lang="en-US" dirty="0"/>
              <a:t>that object.</a:t>
            </a:r>
          </a:p>
          <a:p>
            <a:r>
              <a:rPr lang="en-US" dirty="0"/>
              <a:t>Even when we’re missing information, we tend to make sense of our environment by </a:t>
            </a:r>
            <a:r>
              <a:rPr lang="en-US" b="1" dirty="0"/>
              <a:t>filling in the gaps </a:t>
            </a:r>
            <a:r>
              <a:rPr lang="en-US" dirty="0"/>
              <a:t>to </a:t>
            </a:r>
            <a:r>
              <a:rPr lang="en-US" b="1" dirty="0"/>
              <a:t>see a complete object</a:t>
            </a:r>
            <a:r>
              <a:rPr lang="en-US" dirty="0"/>
              <a:t>. </a:t>
            </a:r>
          </a:p>
          <a:p>
            <a:r>
              <a:rPr lang="en-US" dirty="0"/>
              <a:t>This principle is </a:t>
            </a:r>
            <a:r>
              <a:rPr lang="en-US" b="1" dirty="0"/>
              <a:t>frequently associated with logo </a:t>
            </a:r>
            <a:r>
              <a:rPr lang="en-US" dirty="0"/>
              <a:t>design, but it can influence other visual-design decisions related to </a:t>
            </a:r>
            <a:r>
              <a:rPr lang="en-US" b="1" dirty="0"/>
              <a:t>icons </a:t>
            </a:r>
            <a:r>
              <a:rPr lang="en-US" dirty="0"/>
              <a:t>and various </a:t>
            </a:r>
            <a:r>
              <a:rPr lang="en-US" b="1" dirty="0"/>
              <a:t>page elements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564846-1821-3812-705E-A9EBADB9C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066" y="3429000"/>
            <a:ext cx="3556754" cy="1917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A0C8B-9FAB-EFCA-AE83-F99799CD4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602" y="3429000"/>
            <a:ext cx="4620921" cy="191768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E3A4038-1784-B4EA-1028-0B5084BA5560}"/>
              </a:ext>
            </a:extLst>
          </p:cNvPr>
          <p:cNvSpPr/>
          <p:nvPr/>
        </p:nvSpPr>
        <p:spPr>
          <a:xfrm>
            <a:off x="609599" y="3429000"/>
            <a:ext cx="1994459" cy="1994459"/>
          </a:xfrm>
          <a:prstGeom prst="ellipse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3847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3897-61B2-3C3B-B5CD-F6D0B342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</a:rPr>
              <a:t>Proximity</a:t>
            </a:r>
            <a:r>
              <a:rPr lang="en-IN" dirty="0"/>
              <a:t> Principle of Gestalt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6603B-10C4-F3C2-4709-64F56E685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964819" cy="5590565"/>
          </a:xfrm>
        </p:spPr>
        <p:txBody>
          <a:bodyPr/>
          <a:lstStyle/>
          <a:p>
            <a:r>
              <a:rPr lang="en-US" dirty="0"/>
              <a:t>Design </a:t>
            </a:r>
            <a:r>
              <a:rPr lang="en-US" b="1" dirty="0"/>
              <a:t>elements near each other </a:t>
            </a:r>
            <a:r>
              <a:rPr lang="en-US" dirty="0"/>
              <a:t>are </a:t>
            </a:r>
            <a:r>
              <a:rPr lang="en-US" b="1" dirty="0"/>
              <a:t>perceived as related</a:t>
            </a:r>
            <a:r>
              <a:rPr lang="en-US" dirty="0"/>
              <a:t>, while </a:t>
            </a:r>
            <a:r>
              <a:rPr lang="en-US" b="1" dirty="0"/>
              <a:t>elements spaced apart </a:t>
            </a:r>
            <a:r>
              <a:rPr lang="en-US" dirty="0"/>
              <a:t>are perceived as </a:t>
            </a:r>
            <a:r>
              <a:rPr lang="en-US" b="1" dirty="0"/>
              <a:t>belonging to separate groups</a:t>
            </a:r>
            <a:r>
              <a:rPr lang="en-US" dirty="0"/>
              <a:t>.</a:t>
            </a:r>
          </a:p>
          <a:p>
            <a:r>
              <a:rPr lang="en-US" dirty="0"/>
              <a:t>The practice of </a:t>
            </a:r>
            <a:r>
              <a:rPr lang="en-US" b="1" dirty="0"/>
              <a:t>placing related elements close </a:t>
            </a:r>
            <a:r>
              <a:rPr lang="en-US" dirty="0"/>
              <a:t>together and </a:t>
            </a:r>
            <a:r>
              <a:rPr lang="en-US" b="1" dirty="0"/>
              <a:t>separating unrelated </a:t>
            </a:r>
            <a:r>
              <a:rPr lang="en-US" dirty="0"/>
              <a:t>elements can be seen almost everywhere in UI design.</a:t>
            </a:r>
          </a:p>
          <a:p>
            <a:r>
              <a:rPr lang="en-US" dirty="0"/>
              <a:t>Using </a:t>
            </a:r>
            <a:r>
              <a:rPr lang="en-US" b="1" dirty="0"/>
              <a:t>varying amounts of whitespace </a:t>
            </a:r>
            <a:r>
              <a:rPr lang="en-US" dirty="0"/>
              <a:t>to either </a:t>
            </a:r>
            <a:r>
              <a:rPr lang="en-US" b="1" dirty="0"/>
              <a:t>unite or separate </a:t>
            </a:r>
            <a:r>
              <a:rPr lang="en-US" dirty="0"/>
              <a:t>elements is key to communicating meaningful groupings.</a:t>
            </a:r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F6BBB0-BB99-AF2E-E8E2-CB97C0C1191B}"/>
              </a:ext>
            </a:extLst>
          </p:cNvPr>
          <p:cNvGrpSpPr/>
          <p:nvPr/>
        </p:nvGrpSpPr>
        <p:grpSpPr>
          <a:xfrm>
            <a:off x="7029386" y="2367022"/>
            <a:ext cx="4445536" cy="2123956"/>
            <a:chOff x="1856792" y="2407298"/>
            <a:chExt cx="4445536" cy="212395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14A4542-BC97-3CCE-C42A-C8FD80DFC47D}"/>
                </a:ext>
              </a:extLst>
            </p:cNvPr>
            <p:cNvGrpSpPr/>
            <p:nvPr/>
          </p:nvGrpSpPr>
          <p:grpSpPr>
            <a:xfrm>
              <a:off x="1856792" y="2407298"/>
              <a:ext cx="2124270" cy="2123956"/>
              <a:chOff x="1856792" y="2407298"/>
              <a:chExt cx="2124270" cy="212395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37164B-4044-B2F8-9315-20E40593AEB3}"/>
                  </a:ext>
                </a:extLst>
              </p:cNvPr>
              <p:cNvSpPr/>
              <p:nvPr/>
            </p:nvSpPr>
            <p:spPr>
              <a:xfrm>
                <a:off x="1856792" y="2407298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1990B52-BB85-02EB-D3BB-123BCDEE2C38}"/>
                  </a:ext>
                </a:extLst>
              </p:cNvPr>
              <p:cNvSpPr/>
              <p:nvPr/>
            </p:nvSpPr>
            <p:spPr>
              <a:xfrm>
                <a:off x="2615682" y="2407298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B20DADD-44CD-ED88-F19F-75A1522D9A8E}"/>
                  </a:ext>
                </a:extLst>
              </p:cNvPr>
              <p:cNvSpPr/>
              <p:nvPr/>
            </p:nvSpPr>
            <p:spPr>
              <a:xfrm>
                <a:off x="3374572" y="2407298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9A2BCC0-625D-D65B-7D15-55BD860E6C7C}"/>
                  </a:ext>
                </a:extLst>
              </p:cNvPr>
              <p:cNvSpPr/>
              <p:nvPr/>
            </p:nvSpPr>
            <p:spPr>
              <a:xfrm>
                <a:off x="1856792" y="3166031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8B0FB3D-C9AF-442B-8B4A-15B84C71A8B5}"/>
                  </a:ext>
                </a:extLst>
              </p:cNvPr>
              <p:cNvSpPr/>
              <p:nvPr/>
            </p:nvSpPr>
            <p:spPr>
              <a:xfrm>
                <a:off x="3374572" y="3166031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8B457C3-4D16-74B4-97E5-B9C94555F2B5}"/>
                  </a:ext>
                </a:extLst>
              </p:cNvPr>
              <p:cNvSpPr/>
              <p:nvPr/>
            </p:nvSpPr>
            <p:spPr>
              <a:xfrm>
                <a:off x="3374572" y="3924764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D930765-87F9-FF6E-3D97-0D6A781143C8}"/>
                  </a:ext>
                </a:extLst>
              </p:cNvPr>
              <p:cNvSpPr/>
              <p:nvPr/>
            </p:nvSpPr>
            <p:spPr>
              <a:xfrm>
                <a:off x="2615682" y="3924764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75ABA843-F786-F876-00A4-093B7EBE8ED7}"/>
                  </a:ext>
                </a:extLst>
              </p:cNvPr>
              <p:cNvSpPr/>
              <p:nvPr/>
            </p:nvSpPr>
            <p:spPr>
              <a:xfrm>
                <a:off x="2615682" y="3166031"/>
                <a:ext cx="606490" cy="606490"/>
              </a:xfrm>
              <a:prstGeom prst="triangl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601074B2-667E-A9F5-6514-CE86F0C2B03A}"/>
                  </a:ext>
                </a:extLst>
              </p:cNvPr>
              <p:cNvSpPr/>
              <p:nvPr/>
            </p:nvSpPr>
            <p:spPr>
              <a:xfrm>
                <a:off x="1856792" y="3924764"/>
                <a:ext cx="606490" cy="606490"/>
              </a:xfrm>
              <a:prstGeom prst="triangl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1EC7991-F846-4B9C-5DEF-1A1496E47E5E}"/>
                </a:ext>
              </a:extLst>
            </p:cNvPr>
            <p:cNvGrpSpPr/>
            <p:nvPr/>
          </p:nvGrpSpPr>
          <p:grpSpPr>
            <a:xfrm>
              <a:off x="4936948" y="2407298"/>
              <a:ext cx="1365380" cy="2123956"/>
              <a:chOff x="4936948" y="2407298"/>
              <a:chExt cx="1365380" cy="2123956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60FA304-815F-519F-88DD-92EF6EB64765}"/>
                  </a:ext>
                </a:extLst>
              </p:cNvPr>
              <p:cNvSpPr/>
              <p:nvPr/>
            </p:nvSpPr>
            <p:spPr>
              <a:xfrm>
                <a:off x="4936948" y="2407298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0F8CD3-5EAB-49E6-62DB-BBD4B10F2AAE}"/>
                  </a:ext>
                </a:extLst>
              </p:cNvPr>
              <p:cNvSpPr/>
              <p:nvPr/>
            </p:nvSpPr>
            <p:spPr>
              <a:xfrm>
                <a:off x="4936948" y="3166031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25BB2AC-A597-7695-9493-357EF8550C68}"/>
                  </a:ext>
                </a:extLst>
              </p:cNvPr>
              <p:cNvSpPr/>
              <p:nvPr/>
            </p:nvSpPr>
            <p:spPr>
              <a:xfrm>
                <a:off x="5695838" y="3166031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A03944E7-E8FC-9773-60DD-50B837CA63F8}"/>
                  </a:ext>
                </a:extLst>
              </p:cNvPr>
              <p:cNvSpPr/>
              <p:nvPr/>
            </p:nvSpPr>
            <p:spPr>
              <a:xfrm>
                <a:off x="5695838" y="3924764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1ED3DFF-BA1D-813D-5D2D-EB9399CE1134}"/>
                  </a:ext>
                </a:extLst>
              </p:cNvPr>
              <p:cNvSpPr/>
              <p:nvPr/>
            </p:nvSpPr>
            <p:spPr>
              <a:xfrm>
                <a:off x="4936948" y="3924764"/>
                <a:ext cx="606490" cy="60649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6FF71681-20A8-7A17-620F-E8864F5A831B}"/>
                  </a:ext>
                </a:extLst>
              </p:cNvPr>
              <p:cNvSpPr/>
              <p:nvPr/>
            </p:nvSpPr>
            <p:spPr>
              <a:xfrm>
                <a:off x="5695838" y="2407298"/>
                <a:ext cx="606490" cy="606490"/>
              </a:xfrm>
              <a:prstGeom prst="triangl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9DB5ED7-AC76-9A09-1049-B7CDDADCA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257" y="7091422"/>
            <a:ext cx="13004514" cy="14058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9738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2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AEF43-7AB9-0994-5042-B39C71C15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E5AB-2432-5BCF-5CB8-0F2CE2D30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Studies for Better User Experience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BE77B-A6EA-1F52-E827-F9591E16A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IN" dirty="0"/>
              <a:t>Section - 1</a:t>
            </a:r>
          </a:p>
        </p:txBody>
      </p:sp>
    </p:spTree>
    <p:extLst>
      <p:ext uri="{BB962C8B-B14F-4D97-AF65-F5344CB8AC3E}">
        <p14:creationId xmlns:p14="http://schemas.microsoft.com/office/powerpoint/2010/main" val="362707895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BD00F-9986-3F90-EFC6-BD3FB53E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Proximity Principle of Gestalt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C0208-D986-69FE-5C4F-A6C074125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Grouping </a:t>
            </a:r>
            <a:r>
              <a:rPr lang="en-US" dirty="0"/>
              <a:t>together </a:t>
            </a:r>
            <a:r>
              <a:rPr lang="en-US" b="1" dirty="0"/>
              <a:t>unrelated elements </a:t>
            </a:r>
            <a:r>
              <a:rPr lang="en-US" dirty="0"/>
              <a:t>may camouflage them from users.</a:t>
            </a:r>
          </a:p>
          <a:p>
            <a:r>
              <a:rPr lang="en-US" dirty="0"/>
              <a:t>When looking around the page, </a:t>
            </a:r>
            <a:r>
              <a:rPr lang="en-US" b="1" dirty="0"/>
              <a:t>users </a:t>
            </a:r>
            <a:r>
              <a:rPr lang="en-US" dirty="0"/>
              <a:t>may only </a:t>
            </a:r>
            <a:r>
              <a:rPr lang="en-US" b="1" dirty="0"/>
              <a:t>look at one item </a:t>
            </a:r>
            <a:r>
              <a:rPr lang="en-US" dirty="0"/>
              <a:t>within a </a:t>
            </a:r>
            <a:r>
              <a:rPr lang="en-US" b="1" dirty="0"/>
              <a:t>perceived grouping </a:t>
            </a:r>
            <a:r>
              <a:rPr lang="en-US" dirty="0"/>
              <a:t>and use that to </a:t>
            </a:r>
            <a:r>
              <a:rPr lang="en-US" b="1" dirty="0"/>
              <a:t>make</a:t>
            </a:r>
            <a:r>
              <a:rPr lang="en-US" dirty="0"/>
              <a:t> a </a:t>
            </a:r>
            <a:r>
              <a:rPr lang="en-US" b="1" dirty="0"/>
              <a:t>judgement</a:t>
            </a:r>
            <a:r>
              <a:rPr lang="en-US" dirty="0"/>
              <a:t> about what the other items in that group must be.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27751-16BB-F5C6-2460-EF6AEBC0C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866" y="2121162"/>
            <a:ext cx="9036267" cy="433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49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48ED-B7EB-9D7E-FB0A-973E82E4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Proximity Principle of Gestalt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212BB-555B-08A9-E3C8-FE3ADFC56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964820" cy="5590565"/>
          </a:xfrm>
        </p:spPr>
        <p:txBody>
          <a:bodyPr/>
          <a:lstStyle/>
          <a:p>
            <a:r>
              <a:rPr lang="en-US" dirty="0"/>
              <a:t>Far-away elements appear unrelated, are easily overlooked</a:t>
            </a:r>
          </a:p>
          <a:p>
            <a:r>
              <a:rPr lang="en-US" b="1" dirty="0"/>
              <a:t>Paying attention to the proximity </a:t>
            </a:r>
            <a:r>
              <a:rPr lang="en-US" dirty="0"/>
              <a:t>of elements is particularly important </a:t>
            </a:r>
            <a:r>
              <a:rPr lang="en-US" b="1" dirty="0"/>
              <a:t>when</a:t>
            </a:r>
            <a:r>
              <a:rPr lang="en-US" dirty="0"/>
              <a:t> </a:t>
            </a:r>
            <a:r>
              <a:rPr lang="en-US" b="1" dirty="0"/>
              <a:t>designing responsive layouts</a:t>
            </a:r>
            <a:r>
              <a:rPr lang="en-US" dirty="0"/>
              <a:t>, as these </a:t>
            </a:r>
            <a:r>
              <a:rPr lang="en-US" b="1" dirty="0"/>
              <a:t>groupings may change </a:t>
            </a:r>
            <a:r>
              <a:rPr lang="en-US" dirty="0"/>
              <a:t>as </a:t>
            </a:r>
            <a:r>
              <a:rPr lang="en-US" b="1" dirty="0"/>
              <a:t>varying </a:t>
            </a:r>
            <a:r>
              <a:rPr lang="en-US" dirty="0"/>
              <a:t>screen </a:t>
            </a:r>
            <a:r>
              <a:rPr lang="en-US" b="1" dirty="0"/>
              <a:t>adapt to sizes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94765-A2D0-18CA-65F4-B12634CFB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772971"/>
            <a:ext cx="2555629" cy="56810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FEE31B3-2DE0-F8EB-6920-172A629E481F}"/>
              </a:ext>
            </a:extLst>
          </p:cNvPr>
          <p:cNvGrpSpPr/>
          <p:nvPr/>
        </p:nvGrpSpPr>
        <p:grpSpPr>
          <a:xfrm>
            <a:off x="9181784" y="1027755"/>
            <a:ext cx="1352866" cy="1020120"/>
            <a:chOff x="9181784" y="1027755"/>
            <a:chExt cx="1352866" cy="10201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8061B8-DAA5-46B8-6B06-EC81BD04E0F3}"/>
                </a:ext>
              </a:extLst>
            </p:cNvPr>
            <p:cNvSpPr/>
            <p:nvPr/>
          </p:nvSpPr>
          <p:spPr>
            <a:xfrm>
              <a:off x="9181784" y="1027755"/>
              <a:ext cx="460979" cy="279609"/>
            </a:xfrm>
            <a:prstGeom prst="rect">
              <a:avLst/>
            </a:prstGeom>
            <a:noFill/>
            <a:ln w="28575">
              <a:solidFill>
                <a:srgbClr val="00B48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F805B5A-0BAC-B0CD-0E49-53F73A8D09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4075" y="1336675"/>
              <a:ext cx="790575" cy="711200"/>
            </a:xfrm>
            <a:prstGeom prst="straightConnector1">
              <a:avLst/>
            </a:prstGeom>
            <a:ln w="28575">
              <a:solidFill>
                <a:srgbClr val="00B48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FB9E2C7-D134-D12B-2159-1D73E5E0B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21" y="772971"/>
            <a:ext cx="3931329" cy="57889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9203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3E4DE-A2A9-58C4-EA41-49471AC7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</a:rPr>
              <a:t>Common Region</a:t>
            </a:r>
            <a:r>
              <a:rPr lang="en-IN" dirty="0"/>
              <a:t> of Gestalt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8C02-F7BB-45AB-F346-563B0171E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principle of common region says that </a:t>
            </a:r>
            <a:r>
              <a:rPr lang="en-US" b="1" dirty="0"/>
              <a:t>items within a boundary </a:t>
            </a:r>
            <a:r>
              <a:rPr lang="en-US" dirty="0"/>
              <a:t>are </a:t>
            </a:r>
            <a:r>
              <a:rPr lang="en-US" b="1" dirty="0"/>
              <a:t>perceived </a:t>
            </a:r>
            <a:r>
              <a:rPr lang="en-US" dirty="0"/>
              <a:t>as a </a:t>
            </a:r>
            <a:r>
              <a:rPr lang="en-US" b="1" dirty="0"/>
              <a:t>group</a:t>
            </a:r>
            <a:r>
              <a:rPr lang="en-US" dirty="0"/>
              <a:t> and assumed to </a:t>
            </a:r>
            <a:r>
              <a:rPr lang="en-US" b="1" dirty="0"/>
              <a:t>share some common characteristic </a:t>
            </a:r>
            <a:r>
              <a:rPr lang="en-US" dirty="0"/>
              <a:t>or </a:t>
            </a:r>
            <a:r>
              <a:rPr lang="en-US" b="1" dirty="0"/>
              <a:t>functionality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73AFC8-D16A-CA3E-C108-B9814D037E3F}"/>
              </a:ext>
            </a:extLst>
          </p:cNvPr>
          <p:cNvGrpSpPr/>
          <p:nvPr/>
        </p:nvGrpSpPr>
        <p:grpSpPr>
          <a:xfrm>
            <a:off x="3430044" y="1800616"/>
            <a:ext cx="5331912" cy="3256767"/>
            <a:chOff x="764088" y="2066795"/>
            <a:chExt cx="5331912" cy="325676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A728D53-6A98-E3A4-C52B-DAE981D6514A}"/>
                </a:ext>
              </a:extLst>
            </p:cNvPr>
            <p:cNvSpPr/>
            <p:nvPr/>
          </p:nvSpPr>
          <p:spPr>
            <a:xfrm>
              <a:off x="764088" y="2066795"/>
              <a:ext cx="5331912" cy="32567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108C831-8763-645B-E4B8-39555278DD8C}"/>
                </a:ext>
              </a:extLst>
            </p:cNvPr>
            <p:cNvSpPr/>
            <p:nvPr/>
          </p:nvSpPr>
          <p:spPr>
            <a:xfrm>
              <a:off x="1240077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D7D5257-7320-A5F0-3E43-7FC244E3CC05}"/>
                </a:ext>
              </a:extLst>
            </p:cNvPr>
            <p:cNvSpPr/>
            <p:nvPr/>
          </p:nvSpPr>
          <p:spPr>
            <a:xfrm>
              <a:off x="2183704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F5B0BF1-3DDD-F9F9-980B-360EA93EA388}"/>
                </a:ext>
              </a:extLst>
            </p:cNvPr>
            <p:cNvSpPr/>
            <p:nvPr/>
          </p:nvSpPr>
          <p:spPr>
            <a:xfrm>
              <a:off x="3127331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5F61E82-7270-F73C-B45D-73C5C05F7B9A}"/>
                </a:ext>
              </a:extLst>
            </p:cNvPr>
            <p:cNvSpPr/>
            <p:nvPr/>
          </p:nvSpPr>
          <p:spPr>
            <a:xfrm>
              <a:off x="4070958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3548A5D-B413-A1D3-750A-2AF41A38A87C}"/>
                </a:ext>
              </a:extLst>
            </p:cNvPr>
            <p:cNvSpPr/>
            <p:nvPr/>
          </p:nvSpPr>
          <p:spPr>
            <a:xfrm>
              <a:off x="5014585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0E4D573-A384-8811-2F4D-DE006CB05A19}"/>
                </a:ext>
              </a:extLst>
            </p:cNvPr>
            <p:cNvSpPr/>
            <p:nvPr/>
          </p:nvSpPr>
          <p:spPr>
            <a:xfrm>
              <a:off x="1240077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C668AE-487E-4928-953E-8D54A85BDCCA}"/>
                </a:ext>
              </a:extLst>
            </p:cNvPr>
            <p:cNvSpPr/>
            <p:nvPr/>
          </p:nvSpPr>
          <p:spPr>
            <a:xfrm>
              <a:off x="2183704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9F139E-D888-4560-8530-5975188A91ED}"/>
                </a:ext>
              </a:extLst>
            </p:cNvPr>
            <p:cNvSpPr/>
            <p:nvPr/>
          </p:nvSpPr>
          <p:spPr>
            <a:xfrm>
              <a:off x="3127331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C33A046-78DB-440F-F6C3-9A7CAA0DF1B2}"/>
                </a:ext>
              </a:extLst>
            </p:cNvPr>
            <p:cNvSpPr/>
            <p:nvPr/>
          </p:nvSpPr>
          <p:spPr>
            <a:xfrm>
              <a:off x="4070958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2E4727C-9EF7-8C2F-064F-1477661775D5}"/>
                </a:ext>
              </a:extLst>
            </p:cNvPr>
            <p:cNvSpPr/>
            <p:nvPr/>
          </p:nvSpPr>
          <p:spPr>
            <a:xfrm>
              <a:off x="5014585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C183FF-7B95-86B4-46E0-8CAA6AB02F7A}"/>
                </a:ext>
              </a:extLst>
            </p:cNvPr>
            <p:cNvSpPr/>
            <p:nvPr/>
          </p:nvSpPr>
          <p:spPr>
            <a:xfrm>
              <a:off x="1240077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C00A587-E3C8-D5FB-0EBD-AB399A15FADF}"/>
                </a:ext>
              </a:extLst>
            </p:cNvPr>
            <p:cNvSpPr/>
            <p:nvPr/>
          </p:nvSpPr>
          <p:spPr>
            <a:xfrm>
              <a:off x="2183704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4832CB-CECD-6122-CCFA-C1CB960EBBB7}"/>
                </a:ext>
              </a:extLst>
            </p:cNvPr>
            <p:cNvSpPr/>
            <p:nvPr/>
          </p:nvSpPr>
          <p:spPr>
            <a:xfrm>
              <a:off x="3127331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21A5538-1DCE-67F6-0D16-F2E6D120823D}"/>
                </a:ext>
              </a:extLst>
            </p:cNvPr>
            <p:cNvSpPr/>
            <p:nvPr/>
          </p:nvSpPr>
          <p:spPr>
            <a:xfrm>
              <a:off x="4070958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23C15DE-0FE7-604E-4D5B-76891D49EE42}"/>
                </a:ext>
              </a:extLst>
            </p:cNvPr>
            <p:cNvSpPr/>
            <p:nvPr/>
          </p:nvSpPr>
          <p:spPr>
            <a:xfrm>
              <a:off x="5014585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E3200C2-EB63-EE45-24E6-AA0D6B59FEF8}"/>
              </a:ext>
            </a:extLst>
          </p:cNvPr>
          <p:cNvGrpSpPr/>
          <p:nvPr/>
        </p:nvGrpSpPr>
        <p:grpSpPr>
          <a:xfrm>
            <a:off x="3430044" y="1800615"/>
            <a:ext cx="5331912" cy="3256767"/>
            <a:chOff x="6601216" y="2066795"/>
            <a:chExt cx="5331912" cy="325676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0B78DC3-288F-DF9A-EE67-0AC324F965EB}"/>
                </a:ext>
              </a:extLst>
            </p:cNvPr>
            <p:cNvSpPr/>
            <p:nvPr/>
          </p:nvSpPr>
          <p:spPr>
            <a:xfrm>
              <a:off x="6601216" y="2066795"/>
              <a:ext cx="5331912" cy="32567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07818CC-2C32-923C-CD48-6944C3BBB6BB}"/>
                </a:ext>
              </a:extLst>
            </p:cNvPr>
            <p:cNvSpPr/>
            <p:nvPr/>
          </p:nvSpPr>
          <p:spPr>
            <a:xfrm>
              <a:off x="7077205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EB30580-320E-2F1B-EF1C-D7FA78958CC3}"/>
                </a:ext>
              </a:extLst>
            </p:cNvPr>
            <p:cNvSpPr/>
            <p:nvPr/>
          </p:nvSpPr>
          <p:spPr>
            <a:xfrm>
              <a:off x="8020832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83BD180-2A42-E289-D7B7-29AB8FB39217}"/>
                </a:ext>
              </a:extLst>
            </p:cNvPr>
            <p:cNvSpPr/>
            <p:nvPr/>
          </p:nvSpPr>
          <p:spPr>
            <a:xfrm>
              <a:off x="8964459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C9F171F-A141-2130-1E8E-49471B644129}"/>
                </a:ext>
              </a:extLst>
            </p:cNvPr>
            <p:cNvSpPr/>
            <p:nvPr/>
          </p:nvSpPr>
          <p:spPr>
            <a:xfrm>
              <a:off x="9908086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D972F0F-BA74-F6E6-7C6D-6687034F22A8}"/>
                </a:ext>
              </a:extLst>
            </p:cNvPr>
            <p:cNvSpPr/>
            <p:nvPr/>
          </p:nvSpPr>
          <p:spPr>
            <a:xfrm>
              <a:off x="10851713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38AB82D-EB2A-770D-6005-B04DDFE9E332}"/>
                </a:ext>
              </a:extLst>
            </p:cNvPr>
            <p:cNvSpPr/>
            <p:nvPr/>
          </p:nvSpPr>
          <p:spPr>
            <a:xfrm>
              <a:off x="7077205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DA0521-FCF2-EFC2-B123-91A9FB187020}"/>
                </a:ext>
              </a:extLst>
            </p:cNvPr>
            <p:cNvSpPr/>
            <p:nvPr/>
          </p:nvSpPr>
          <p:spPr>
            <a:xfrm>
              <a:off x="10851713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07E0AFE-D977-0247-92F4-D39D0397CAAE}"/>
                </a:ext>
              </a:extLst>
            </p:cNvPr>
            <p:cNvSpPr/>
            <p:nvPr/>
          </p:nvSpPr>
          <p:spPr>
            <a:xfrm>
              <a:off x="7077205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1F2DFBB-ABD5-7597-6427-290FE0275BC3}"/>
                </a:ext>
              </a:extLst>
            </p:cNvPr>
            <p:cNvSpPr/>
            <p:nvPr/>
          </p:nvSpPr>
          <p:spPr>
            <a:xfrm>
              <a:off x="8020832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26E62A8-1893-F4AB-E2E6-4AFE226F92D7}"/>
                </a:ext>
              </a:extLst>
            </p:cNvPr>
            <p:cNvSpPr/>
            <p:nvPr/>
          </p:nvSpPr>
          <p:spPr>
            <a:xfrm>
              <a:off x="8964459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AB462FA-CC0D-64D6-2700-71EB6BFDBEB4}"/>
                </a:ext>
              </a:extLst>
            </p:cNvPr>
            <p:cNvSpPr/>
            <p:nvPr/>
          </p:nvSpPr>
          <p:spPr>
            <a:xfrm>
              <a:off x="7836245" y="3163522"/>
              <a:ext cx="2895253" cy="99040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B997350-0CD6-E226-651C-01CCB4890DB6}"/>
                </a:ext>
              </a:extLst>
            </p:cNvPr>
            <p:cNvSpPr/>
            <p:nvPr/>
          </p:nvSpPr>
          <p:spPr>
            <a:xfrm>
              <a:off x="9908086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FF6FE31-CE52-94BE-E909-C4423A2AEB70}"/>
                </a:ext>
              </a:extLst>
            </p:cNvPr>
            <p:cNvSpPr/>
            <p:nvPr/>
          </p:nvSpPr>
          <p:spPr>
            <a:xfrm>
              <a:off x="10851713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89A0EB-D9C4-2653-DC0B-9E433CA78850}"/>
                </a:ext>
              </a:extLst>
            </p:cNvPr>
            <p:cNvSpPr/>
            <p:nvPr/>
          </p:nvSpPr>
          <p:spPr>
            <a:xfrm>
              <a:off x="8020832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1A1A29B-EEF7-1294-7EE2-068F8F166F8D}"/>
                </a:ext>
              </a:extLst>
            </p:cNvPr>
            <p:cNvSpPr/>
            <p:nvPr/>
          </p:nvSpPr>
          <p:spPr>
            <a:xfrm>
              <a:off x="8964459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4BBACFD-3B28-3EC7-071B-2B8F19234F73}"/>
                </a:ext>
              </a:extLst>
            </p:cNvPr>
            <p:cNvSpPr/>
            <p:nvPr/>
          </p:nvSpPr>
          <p:spPr>
            <a:xfrm>
              <a:off x="9908086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737E973-6C3E-46AF-E9F4-7990282BCCE5}"/>
              </a:ext>
            </a:extLst>
          </p:cNvPr>
          <p:cNvGrpSpPr/>
          <p:nvPr/>
        </p:nvGrpSpPr>
        <p:grpSpPr>
          <a:xfrm>
            <a:off x="3430044" y="1800615"/>
            <a:ext cx="5331912" cy="3256767"/>
            <a:chOff x="6601216" y="2066795"/>
            <a:chExt cx="5331912" cy="325676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32FD9CF-80CB-C9D5-4F79-B2E326CCF5DA}"/>
                </a:ext>
              </a:extLst>
            </p:cNvPr>
            <p:cNvSpPr/>
            <p:nvPr/>
          </p:nvSpPr>
          <p:spPr>
            <a:xfrm>
              <a:off x="6601216" y="2066795"/>
              <a:ext cx="5331912" cy="32567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F26A30B-2FA2-C7F3-BE42-9CE8A8DE98F3}"/>
                </a:ext>
              </a:extLst>
            </p:cNvPr>
            <p:cNvSpPr/>
            <p:nvPr/>
          </p:nvSpPr>
          <p:spPr>
            <a:xfrm>
              <a:off x="7077205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28DF30F-01E4-57B5-EFB7-FD0C663B0E5E}"/>
                </a:ext>
              </a:extLst>
            </p:cNvPr>
            <p:cNvSpPr/>
            <p:nvPr/>
          </p:nvSpPr>
          <p:spPr>
            <a:xfrm>
              <a:off x="8020832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2F90421-9C59-B294-8E43-DE95C8C3879F}"/>
                </a:ext>
              </a:extLst>
            </p:cNvPr>
            <p:cNvSpPr/>
            <p:nvPr/>
          </p:nvSpPr>
          <p:spPr>
            <a:xfrm>
              <a:off x="8964459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FECC120A-F6EC-EF92-4F61-CACF84930FAF}"/>
                </a:ext>
              </a:extLst>
            </p:cNvPr>
            <p:cNvSpPr/>
            <p:nvPr/>
          </p:nvSpPr>
          <p:spPr>
            <a:xfrm>
              <a:off x="9908086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3B5B0C6-E191-EA8D-5772-59C507624E89}"/>
                </a:ext>
              </a:extLst>
            </p:cNvPr>
            <p:cNvSpPr/>
            <p:nvPr/>
          </p:nvSpPr>
          <p:spPr>
            <a:xfrm>
              <a:off x="10851713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F2B30A3-7F34-2302-68B7-CC689FE7784F}"/>
                </a:ext>
              </a:extLst>
            </p:cNvPr>
            <p:cNvSpPr/>
            <p:nvPr/>
          </p:nvSpPr>
          <p:spPr>
            <a:xfrm>
              <a:off x="7077205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D067F7E-DBB4-ABCC-1F5D-58DF5BC7628A}"/>
                </a:ext>
              </a:extLst>
            </p:cNvPr>
            <p:cNvSpPr/>
            <p:nvPr/>
          </p:nvSpPr>
          <p:spPr>
            <a:xfrm>
              <a:off x="10851713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ADCA538-14A3-A94C-5E20-A3AF9B1FC59B}"/>
                </a:ext>
              </a:extLst>
            </p:cNvPr>
            <p:cNvSpPr/>
            <p:nvPr/>
          </p:nvSpPr>
          <p:spPr>
            <a:xfrm>
              <a:off x="7077205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2EDA705-2492-1B2F-01F5-1D1D1DB8DCC1}"/>
                </a:ext>
              </a:extLst>
            </p:cNvPr>
            <p:cNvSpPr/>
            <p:nvPr/>
          </p:nvSpPr>
          <p:spPr>
            <a:xfrm>
              <a:off x="7836245" y="4145686"/>
              <a:ext cx="2895253" cy="99040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21A2AA2-46F3-9997-4EAA-F904A8DAA4D0}"/>
                </a:ext>
              </a:extLst>
            </p:cNvPr>
            <p:cNvSpPr/>
            <p:nvPr/>
          </p:nvSpPr>
          <p:spPr>
            <a:xfrm>
              <a:off x="8020832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EFBDAA3F-7732-7B92-C089-03C7641EB9BE}"/>
                </a:ext>
              </a:extLst>
            </p:cNvPr>
            <p:cNvSpPr/>
            <p:nvPr/>
          </p:nvSpPr>
          <p:spPr>
            <a:xfrm>
              <a:off x="8964459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3EE767F-558C-71D1-C45B-0F2CED989E72}"/>
                </a:ext>
              </a:extLst>
            </p:cNvPr>
            <p:cNvSpPr/>
            <p:nvPr/>
          </p:nvSpPr>
          <p:spPr>
            <a:xfrm>
              <a:off x="9908086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43C6873-8133-E55F-12A8-43D63209B9E5}"/>
                </a:ext>
              </a:extLst>
            </p:cNvPr>
            <p:cNvSpPr/>
            <p:nvPr/>
          </p:nvSpPr>
          <p:spPr>
            <a:xfrm>
              <a:off x="10851713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5988E54-7BAF-0A1E-0A7C-555D533565B1}"/>
                </a:ext>
              </a:extLst>
            </p:cNvPr>
            <p:cNvSpPr/>
            <p:nvPr/>
          </p:nvSpPr>
          <p:spPr>
            <a:xfrm>
              <a:off x="8020832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7B6B541-05C0-F254-794F-9D8D21447C4F}"/>
                </a:ext>
              </a:extLst>
            </p:cNvPr>
            <p:cNvSpPr/>
            <p:nvPr/>
          </p:nvSpPr>
          <p:spPr>
            <a:xfrm>
              <a:off x="8964459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CCED70B-F75F-6891-880C-68752283279C}"/>
                </a:ext>
              </a:extLst>
            </p:cNvPr>
            <p:cNvSpPr/>
            <p:nvPr/>
          </p:nvSpPr>
          <p:spPr>
            <a:xfrm>
              <a:off x="9908086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D96FBE8-ED40-EC3E-99D7-415C6C4B2E9C}"/>
              </a:ext>
            </a:extLst>
          </p:cNvPr>
          <p:cNvGrpSpPr/>
          <p:nvPr/>
        </p:nvGrpSpPr>
        <p:grpSpPr>
          <a:xfrm>
            <a:off x="3430044" y="1800615"/>
            <a:ext cx="5331912" cy="3256767"/>
            <a:chOff x="6601216" y="2066795"/>
            <a:chExt cx="5331912" cy="325676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733CF8E-5BC4-41ED-C6BB-8AB3308D24BF}"/>
                </a:ext>
              </a:extLst>
            </p:cNvPr>
            <p:cNvSpPr/>
            <p:nvPr/>
          </p:nvSpPr>
          <p:spPr>
            <a:xfrm>
              <a:off x="6601216" y="2066795"/>
              <a:ext cx="5331912" cy="32567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749C77D-8E29-172A-456F-C76A71505E6B}"/>
                </a:ext>
              </a:extLst>
            </p:cNvPr>
            <p:cNvSpPr/>
            <p:nvPr/>
          </p:nvSpPr>
          <p:spPr>
            <a:xfrm>
              <a:off x="7077205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46AC9AA-2769-76AA-A927-C0804FE4EF07}"/>
                </a:ext>
              </a:extLst>
            </p:cNvPr>
            <p:cNvSpPr/>
            <p:nvPr/>
          </p:nvSpPr>
          <p:spPr>
            <a:xfrm>
              <a:off x="8020832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8C1A937-B7DF-4E75-2787-D707CB74A018}"/>
                </a:ext>
              </a:extLst>
            </p:cNvPr>
            <p:cNvSpPr/>
            <p:nvPr/>
          </p:nvSpPr>
          <p:spPr>
            <a:xfrm>
              <a:off x="8964459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EBC2D33-350E-A9F9-9B45-9100DEDC793C}"/>
                </a:ext>
              </a:extLst>
            </p:cNvPr>
            <p:cNvSpPr/>
            <p:nvPr/>
          </p:nvSpPr>
          <p:spPr>
            <a:xfrm>
              <a:off x="9908086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CE435CA-0AC6-8E0E-FA2D-321748E50F71}"/>
                </a:ext>
              </a:extLst>
            </p:cNvPr>
            <p:cNvSpPr/>
            <p:nvPr/>
          </p:nvSpPr>
          <p:spPr>
            <a:xfrm>
              <a:off x="10851713" y="2392471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6481979-C946-3940-6AAA-8593688A4B5C}"/>
                </a:ext>
              </a:extLst>
            </p:cNvPr>
            <p:cNvSpPr/>
            <p:nvPr/>
          </p:nvSpPr>
          <p:spPr>
            <a:xfrm>
              <a:off x="7077205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6DA3FD7-11BD-0F5C-62E1-C6EAC62C71D0}"/>
                </a:ext>
              </a:extLst>
            </p:cNvPr>
            <p:cNvSpPr/>
            <p:nvPr/>
          </p:nvSpPr>
          <p:spPr>
            <a:xfrm>
              <a:off x="10851713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A6F9888-10C8-9486-2A46-0091468D4E3A}"/>
                </a:ext>
              </a:extLst>
            </p:cNvPr>
            <p:cNvSpPr/>
            <p:nvPr/>
          </p:nvSpPr>
          <p:spPr>
            <a:xfrm>
              <a:off x="7077205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807B732-90EA-141E-C577-730A0BF2ED98}"/>
                </a:ext>
              </a:extLst>
            </p:cNvPr>
            <p:cNvSpPr/>
            <p:nvPr/>
          </p:nvSpPr>
          <p:spPr>
            <a:xfrm>
              <a:off x="7836245" y="4145686"/>
              <a:ext cx="2895253" cy="990408"/>
            </a:xfrm>
            <a:prstGeom prst="rect">
              <a:avLst/>
            </a:prstGeom>
            <a:noFill/>
            <a:ln w="381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47B4312-7B8F-0F0B-FE52-106ABD4C4CD2}"/>
                </a:ext>
              </a:extLst>
            </p:cNvPr>
            <p:cNvSpPr/>
            <p:nvPr/>
          </p:nvSpPr>
          <p:spPr>
            <a:xfrm>
              <a:off x="8020832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9CF7D21-F88C-6AB5-B9B5-507BF233D7D4}"/>
                </a:ext>
              </a:extLst>
            </p:cNvPr>
            <p:cNvSpPr/>
            <p:nvPr/>
          </p:nvSpPr>
          <p:spPr>
            <a:xfrm>
              <a:off x="8964459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F591D48-3886-63C8-7FE9-32CE5E9E8B13}"/>
                </a:ext>
              </a:extLst>
            </p:cNvPr>
            <p:cNvSpPr/>
            <p:nvPr/>
          </p:nvSpPr>
          <p:spPr>
            <a:xfrm>
              <a:off x="9908086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662CB0E8-F4ED-5D59-B615-73216117B473}"/>
                </a:ext>
              </a:extLst>
            </p:cNvPr>
            <p:cNvSpPr/>
            <p:nvPr/>
          </p:nvSpPr>
          <p:spPr>
            <a:xfrm>
              <a:off x="10851713" y="4321477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BDED075-1C8E-A330-9793-34BCF88C74F2}"/>
                </a:ext>
              </a:extLst>
            </p:cNvPr>
            <p:cNvSpPr/>
            <p:nvPr/>
          </p:nvSpPr>
          <p:spPr>
            <a:xfrm>
              <a:off x="8020832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B078F53-FC06-AD16-796C-3E31E95AB210}"/>
                </a:ext>
              </a:extLst>
            </p:cNvPr>
            <p:cNvSpPr/>
            <p:nvPr/>
          </p:nvSpPr>
          <p:spPr>
            <a:xfrm>
              <a:off x="8964459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2B3B479-6AA4-D7CD-F2BF-EE13358A928F}"/>
                </a:ext>
              </a:extLst>
            </p:cNvPr>
            <p:cNvSpPr/>
            <p:nvPr/>
          </p:nvSpPr>
          <p:spPr>
            <a:xfrm>
              <a:off x="9908086" y="3356974"/>
              <a:ext cx="638827" cy="63882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985747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000D9-0655-9A4F-45BE-A47581A0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4EDF3-642A-7B08-2670-C7B51FE3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Region of Gestalt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08600-BFA5-FF43-D6C6-0882EA29F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containers using:</a:t>
            </a:r>
          </a:p>
          <a:p>
            <a:endParaRPr lang="en-IN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3B57F38-D614-D1BE-6878-F295A6D9BEC8}"/>
              </a:ext>
            </a:extLst>
          </p:cNvPr>
          <p:cNvGrpSpPr/>
          <p:nvPr/>
        </p:nvGrpSpPr>
        <p:grpSpPr>
          <a:xfrm>
            <a:off x="533576" y="1670607"/>
            <a:ext cx="2895253" cy="1758393"/>
            <a:chOff x="621258" y="2395537"/>
            <a:chExt cx="2895253" cy="1758393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5D9AE73-8EB9-0E54-23F4-356F87335D9D}"/>
                </a:ext>
              </a:extLst>
            </p:cNvPr>
            <p:cNvGrpSpPr/>
            <p:nvPr/>
          </p:nvGrpSpPr>
          <p:grpSpPr>
            <a:xfrm>
              <a:off x="621258" y="3163522"/>
              <a:ext cx="2895253" cy="990408"/>
              <a:chOff x="-1029659" y="4524595"/>
              <a:chExt cx="2895253" cy="99040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0248628-A489-CC59-9C48-63469F477C79}"/>
                  </a:ext>
                </a:extLst>
              </p:cNvPr>
              <p:cNvSpPr/>
              <p:nvPr/>
            </p:nvSpPr>
            <p:spPr>
              <a:xfrm>
                <a:off x="-1029659" y="4524595"/>
                <a:ext cx="2895253" cy="99040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FCD2FDB-AC74-933C-2A1B-90BB30E30D6E}"/>
                  </a:ext>
                </a:extLst>
              </p:cNvPr>
              <p:cNvSpPr/>
              <p:nvPr/>
            </p:nvSpPr>
            <p:spPr>
              <a:xfrm>
                <a:off x="-845072" y="4700386"/>
                <a:ext cx="638827" cy="6388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BD8C3D0-9BB1-7F2F-5EBA-4ACBF40611C3}"/>
                  </a:ext>
                </a:extLst>
              </p:cNvPr>
              <p:cNvSpPr/>
              <p:nvPr/>
            </p:nvSpPr>
            <p:spPr>
              <a:xfrm>
                <a:off x="98555" y="4700386"/>
                <a:ext cx="638827" cy="6388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61547F0-1E8A-9D2A-5F36-D35B89AD87AB}"/>
                  </a:ext>
                </a:extLst>
              </p:cNvPr>
              <p:cNvSpPr/>
              <p:nvPr/>
            </p:nvSpPr>
            <p:spPr>
              <a:xfrm>
                <a:off x="1042182" y="4700386"/>
                <a:ext cx="638827" cy="6388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612A89C-2615-1D00-A99A-DEDE026D6DAD}"/>
                </a:ext>
              </a:extLst>
            </p:cNvPr>
            <p:cNvSpPr txBox="1"/>
            <p:nvPr/>
          </p:nvSpPr>
          <p:spPr>
            <a:xfrm>
              <a:off x="1560571" y="2395537"/>
              <a:ext cx="10166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/>
                <a:t>Border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286746D-FCE0-B35D-9DD0-1B9DB2B554AE}"/>
              </a:ext>
            </a:extLst>
          </p:cNvPr>
          <p:cNvGrpSpPr/>
          <p:nvPr/>
        </p:nvGrpSpPr>
        <p:grpSpPr>
          <a:xfrm>
            <a:off x="4560691" y="1670607"/>
            <a:ext cx="2895253" cy="1758393"/>
            <a:chOff x="4648373" y="2395537"/>
            <a:chExt cx="2895253" cy="175839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0AE7FA0-4F04-5364-B7EF-7FB36E815D97}"/>
                </a:ext>
              </a:extLst>
            </p:cNvPr>
            <p:cNvGrpSpPr/>
            <p:nvPr/>
          </p:nvGrpSpPr>
          <p:grpSpPr>
            <a:xfrm>
              <a:off x="4648373" y="3163522"/>
              <a:ext cx="2895253" cy="990408"/>
              <a:chOff x="-1029659" y="4524595"/>
              <a:chExt cx="2895253" cy="990408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A155C58-54C1-DEED-8AEF-6225CF15C4B7}"/>
                  </a:ext>
                </a:extLst>
              </p:cNvPr>
              <p:cNvSpPr/>
              <p:nvPr/>
            </p:nvSpPr>
            <p:spPr>
              <a:xfrm>
                <a:off x="-1029659" y="4524595"/>
                <a:ext cx="2895253" cy="990408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864E482-2A5D-5733-B5DC-79299BCAD993}"/>
                  </a:ext>
                </a:extLst>
              </p:cNvPr>
              <p:cNvSpPr/>
              <p:nvPr/>
            </p:nvSpPr>
            <p:spPr>
              <a:xfrm>
                <a:off x="-845072" y="4700386"/>
                <a:ext cx="638827" cy="6388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EE2B1B3-B3B7-32CE-E72A-91566BF7DF7C}"/>
                  </a:ext>
                </a:extLst>
              </p:cNvPr>
              <p:cNvSpPr/>
              <p:nvPr/>
            </p:nvSpPr>
            <p:spPr>
              <a:xfrm>
                <a:off x="98555" y="4700386"/>
                <a:ext cx="638827" cy="6388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BE2621E-7E54-DA46-CB62-49DE538ED9CB}"/>
                  </a:ext>
                </a:extLst>
              </p:cNvPr>
              <p:cNvSpPr/>
              <p:nvPr/>
            </p:nvSpPr>
            <p:spPr>
              <a:xfrm>
                <a:off x="1042182" y="4700386"/>
                <a:ext cx="638827" cy="63882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35D1AD-CA1A-A1A9-0409-1146394A38F9}"/>
                </a:ext>
              </a:extLst>
            </p:cNvPr>
            <p:cNvSpPr txBox="1"/>
            <p:nvPr/>
          </p:nvSpPr>
          <p:spPr>
            <a:xfrm>
              <a:off x="4901602" y="2395537"/>
              <a:ext cx="23887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/>
                <a:t>Background Color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9E36AA4-36CE-B410-30A6-1F040E32F03F}"/>
              </a:ext>
            </a:extLst>
          </p:cNvPr>
          <p:cNvGrpSpPr/>
          <p:nvPr/>
        </p:nvGrpSpPr>
        <p:grpSpPr>
          <a:xfrm>
            <a:off x="8332723" y="1670607"/>
            <a:ext cx="2895253" cy="1758393"/>
            <a:chOff x="8420405" y="2395537"/>
            <a:chExt cx="2895253" cy="175839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802F7BF-9753-7E0C-352D-1FA13881CB4F}"/>
                </a:ext>
              </a:extLst>
            </p:cNvPr>
            <p:cNvGrpSpPr/>
            <p:nvPr/>
          </p:nvGrpSpPr>
          <p:grpSpPr>
            <a:xfrm>
              <a:off x="8420405" y="3163522"/>
              <a:ext cx="2895253" cy="990408"/>
              <a:chOff x="-1029659" y="4524595"/>
              <a:chExt cx="2895253" cy="990408"/>
            </a:xfrm>
            <a:blipFill>
              <a:blip r:embed="rId2"/>
              <a:tile tx="0" ty="0" sx="100000" sy="100000" flip="none" algn="tl"/>
            </a:blipFill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335FF73-4322-0252-35F7-20B59E7FF22D}"/>
                  </a:ext>
                </a:extLst>
              </p:cNvPr>
              <p:cNvSpPr/>
              <p:nvPr/>
            </p:nvSpPr>
            <p:spPr>
              <a:xfrm>
                <a:off x="-1029659" y="4524595"/>
                <a:ext cx="2895253" cy="99040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8B712792-DCFC-5296-6187-0691792E4470}"/>
                  </a:ext>
                </a:extLst>
              </p:cNvPr>
              <p:cNvSpPr/>
              <p:nvPr/>
            </p:nvSpPr>
            <p:spPr>
              <a:xfrm>
                <a:off x="-845072" y="4700386"/>
                <a:ext cx="638827" cy="6388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9B64B12-5723-D1D8-99E5-924971494B90}"/>
                  </a:ext>
                </a:extLst>
              </p:cNvPr>
              <p:cNvSpPr/>
              <p:nvPr/>
            </p:nvSpPr>
            <p:spPr>
              <a:xfrm>
                <a:off x="1042182" y="4700386"/>
                <a:ext cx="638827" cy="6388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066DECC-269D-41A1-D154-06B7267DAAE9}"/>
                  </a:ext>
                </a:extLst>
              </p:cNvPr>
              <p:cNvSpPr/>
              <p:nvPr/>
            </p:nvSpPr>
            <p:spPr>
              <a:xfrm>
                <a:off x="98555" y="4700386"/>
                <a:ext cx="638827" cy="6388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094634-63C3-32F0-0323-FAA35FC5480C}"/>
                </a:ext>
              </a:extLst>
            </p:cNvPr>
            <p:cNvSpPr txBox="1"/>
            <p:nvPr/>
          </p:nvSpPr>
          <p:spPr>
            <a:xfrm>
              <a:off x="9321248" y="2395537"/>
              <a:ext cx="10935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400" b="1" dirty="0"/>
                <a:t>Pattern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192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5A41F-230D-1B2B-07ED-3CCAA8261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Region of Gestalt (contd.)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D29601-C705-D1FC-EF1C-CFAB5FE48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" t="2859" r="1256"/>
          <a:stretch/>
        </p:blipFill>
        <p:spPr>
          <a:xfrm>
            <a:off x="1448843" y="1078494"/>
            <a:ext cx="9294312" cy="47010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C9D67A-ABA9-DDED-70E8-C25E15061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" t="2672" r="1142"/>
          <a:stretch/>
        </p:blipFill>
        <p:spPr>
          <a:xfrm>
            <a:off x="1448843" y="1134014"/>
            <a:ext cx="9295200" cy="458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43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41E7D-56C4-94D4-B951-6BD282BA7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Region of Gestalt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E3A0D-63E3-5701-B901-B7848317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Designating the </a:t>
            </a:r>
            <a:r>
              <a:rPr lang="en-US" b="1" dirty="0"/>
              <a:t>header</a:t>
            </a:r>
            <a:r>
              <a:rPr lang="en-US" dirty="0"/>
              <a:t>, </a:t>
            </a:r>
            <a:r>
              <a:rPr lang="en-US" b="1" dirty="0"/>
              <a:t>footer</a:t>
            </a:r>
            <a:r>
              <a:rPr lang="en-US" dirty="0"/>
              <a:t>, left </a:t>
            </a:r>
            <a:r>
              <a:rPr lang="en-US" b="1" dirty="0"/>
              <a:t>navigation panel</a:t>
            </a:r>
            <a:r>
              <a:rPr lang="en-US" dirty="0"/>
              <a:t>, or other areas of a UI using a </a:t>
            </a:r>
            <a:r>
              <a:rPr lang="en-US" b="1" dirty="0"/>
              <a:t>background color </a:t>
            </a:r>
            <a:r>
              <a:rPr lang="en-US" dirty="0"/>
              <a:t>is often used to </a:t>
            </a:r>
            <a:r>
              <a:rPr lang="en-US" b="1" dirty="0"/>
              <a:t>create common regions </a:t>
            </a:r>
            <a:r>
              <a:rPr lang="en-US" dirty="0"/>
              <a:t>that visually </a:t>
            </a:r>
            <a:r>
              <a:rPr lang="en-US" b="1" dirty="0"/>
              <a:t>separate </a:t>
            </a:r>
            <a:r>
              <a:rPr lang="en-US" dirty="0"/>
              <a:t>from </a:t>
            </a:r>
            <a:r>
              <a:rPr lang="en-US" b="1" dirty="0"/>
              <a:t>content</a:t>
            </a:r>
            <a:r>
              <a:rPr lang="en-US" dirty="0"/>
              <a:t>.</a:t>
            </a:r>
          </a:p>
          <a:p>
            <a:r>
              <a:rPr lang="en-US" dirty="0"/>
              <a:t>Websites with </a:t>
            </a:r>
            <a:r>
              <a:rPr lang="en-US" b="1" dirty="0"/>
              <a:t>fixed </a:t>
            </a:r>
            <a:r>
              <a:rPr lang="en-US" dirty="0"/>
              <a:t>or </a:t>
            </a:r>
            <a:r>
              <a:rPr lang="en-US" b="1" dirty="0"/>
              <a:t>“sticky” headers </a:t>
            </a:r>
            <a:r>
              <a:rPr lang="en-US" dirty="0"/>
              <a:t>can especially benefit from using a </a:t>
            </a:r>
            <a:r>
              <a:rPr lang="en-US" b="1" dirty="0"/>
              <a:t>distinguishing background color </a:t>
            </a:r>
            <a:r>
              <a:rPr lang="en-US" dirty="0"/>
              <a:t>or clear border, to effectively separate the header from the page content scrolling below. </a:t>
            </a:r>
          </a:p>
          <a:p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2E7FB06-0B29-4EC2-45E6-54E317888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07" y="2652212"/>
            <a:ext cx="8185386" cy="38017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6582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7A44-B2ED-B709-3A6A-34A872D8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</a:rPr>
              <a:t>Figure/ground</a:t>
            </a:r>
            <a:r>
              <a:rPr lang="en-IN" dirty="0"/>
              <a:t> of Gestalt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129FE-C5DB-1411-A2D1-7C89389F5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describes how humans </a:t>
            </a:r>
            <a:r>
              <a:rPr lang="en-US" b="1" dirty="0"/>
              <a:t>perceive an image </a:t>
            </a:r>
            <a:r>
              <a:rPr lang="en-US" dirty="0"/>
              <a:t>as they </a:t>
            </a:r>
            <a:r>
              <a:rPr lang="en-US" b="1" dirty="0"/>
              <a:t>separate </a:t>
            </a:r>
            <a:r>
              <a:rPr lang="en-US" dirty="0"/>
              <a:t>it into the figure—</a:t>
            </a:r>
            <a:r>
              <a:rPr lang="en-US" b="1" dirty="0"/>
              <a:t>foreground</a:t>
            </a:r>
            <a:r>
              <a:rPr lang="en-US" dirty="0"/>
              <a:t>—and ground—</a:t>
            </a:r>
            <a:r>
              <a:rPr lang="en-US" b="1" dirty="0"/>
              <a:t>background</a:t>
            </a:r>
            <a:r>
              <a:rPr lang="en-US" dirty="0"/>
              <a:t>. </a:t>
            </a:r>
          </a:p>
          <a:p>
            <a:r>
              <a:rPr lang="en-US" dirty="0"/>
              <a:t>Designers use it to create a clear visual hierarchy between the </a:t>
            </a:r>
            <a:r>
              <a:rPr lang="en-US" b="1" dirty="0"/>
              <a:t>front “figure”</a:t>
            </a:r>
            <a:r>
              <a:rPr lang="en-US" dirty="0"/>
              <a:t> and </a:t>
            </a:r>
            <a:r>
              <a:rPr lang="en-US" b="1" dirty="0"/>
              <a:t>surrounding “ground,”</a:t>
            </a:r>
            <a:r>
              <a:rPr lang="en-US" dirty="0"/>
              <a:t> and so </a:t>
            </a:r>
            <a:r>
              <a:rPr lang="en-US" b="1" dirty="0"/>
              <a:t>guide users’ attention </a:t>
            </a:r>
            <a:r>
              <a:rPr lang="en-US" dirty="0"/>
              <a:t>to important </a:t>
            </a:r>
            <a:r>
              <a:rPr lang="en-US" b="1" dirty="0"/>
              <a:t>design elements</a:t>
            </a:r>
            <a:r>
              <a:rPr lang="en-US" dirty="0"/>
              <a:t>. </a:t>
            </a:r>
          </a:p>
          <a:p>
            <a:r>
              <a:rPr lang="en-US" dirty="0"/>
              <a:t>It offer users the </a:t>
            </a:r>
            <a:r>
              <a:rPr lang="en-US" b="1" dirty="0"/>
              <a:t>guidance </a:t>
            </a:r>
            <a:r>
              <a:rPr lang="en-US" dirty="0"/>
              <a:t>in </a:t>
            </a:r>
            <a:r>
              <a:rPr lang="en-US" b="1" dirty="0"/>
              <a:t>performing tasks </a:t>
            </a:r>
            <a:r>
              <a:rPr lang="en-US" dirty="0"/>
              <a:t>and get to and through the goals they want to on a website or app. </a:t>
            </a:r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B67E8D-4248-AE7F-2CAC-CD4039105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0"/>
          <a:stretch/>
        </p:blipFill>
        <p:spPr>
          <a:xfrm>
            <a:off x="479269" y="3429000"/>
            <a:ext cx="3081281" cy="278241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4CDA50-2811-A862-F235-7A9F36F58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0" t="24593" r="48559" b="23053"/>
          <a:stretch/>
        </p:blipFill>
        <p:spPr>
          <a:xfrm>
            <a:off x="4036980" y="3429000"/>
            <a:ext cx="2889115" cy="27824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CD7465-684D-968F-9330-F3517C78F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5" t="24593" r="14352" b="23053"/>
          <a:stretch/>
        </p:blipFill>
        <p:spPr>
          <a:xfrm>
            <a:off x="7402525" y="3429000"/>
            <a:ext cx="2850205" cy="278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06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C50BB-B7F4-B011-B676-E8FCDC021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CCA5-CF44-7E2E-6202-6EE2AE2E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Figure/ground of Gestalt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849DE-111C-C001-4BCE-569C003F1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Figure/Ground principle </a:t>
            </a:r>
            <a:r>
              <a:rPr lang="en-US" dirty="0"/>
              <a:t>is all about </a:t>
            </a:r>
            <a:r>
              <a:rPr lang="en-US" b="1" dirty="0"/>
              <a:t>using visual cues </a:t>
            </a:r>
            <a:r>
              <a:rPr lang="en-US" dirty="0"/>
              <a:t>to indicate what is </a:t>
            </a:r>
            <a:r>
              <a:rPr lang="en-US" b="1" dirty="0"/>
              <a:t>important</a:t>
            </a:r>
            <a:r>
              <a:rPr lang="en-US" dirty="0"/>
              <a:t> (foreground/</a:t>
            </a:r>
            <a:r>
              <a:rPr lang="en-US" b="1" dirty="0">
                <a:solidFill>
                  <a:srgbClr val="C00000"/>
                </a:solidFill>
              </a:rPr>
              <a:t>figure</a:t>
            </a:r>
            <a:r>
              <a:rPr lang="en-US" dirty="0"/>
              <a:t>) and what is </a:t>
            </a:r>
            <a:r>
              <a:rPr lang="en-US" b="1" dirty="0"/>
              <a:t>not important</a:t>
            </a:r>
            <a:r>
              <a:rPr lang="en-US" dirty="0"/>
              <a:t> (background/</a:t>
            </a:r>
            <a:r>
              <a:rPr lang="en-US" b="1" dirty="0">
                <a:solidFill>
                  <a:srgbClr val="C00000"/>
                </a:solidFill>
              </a:rPr>
              <a:t>ground</a:t>
            </a:r>
            <a:r>
              <a:rPr lang="en-US" dirty="0"/>
              <a:t>). </a:t>
            </a:r>
          </a:p>
          <a:p>
            <a:r>
              <a:rPr lang="en-US" dirty="0"/>
              <a:t>Three common techniques to do this are:</a:t>
            </a:r>
          </a:p>
          <a:p>
            <a:pPr lvl="1"/>
            <a:r>
              <a:rPr lang="en-US" b="1" dirty="0"/>
              <a:t>using contrast</a:t>
            </a:r>
            <a:r>
              <a:rPr lang="en-US" dirty="0"/>
              <a:t> (color, size, level of detail)</a:t>
            </a:r>
          </a:p>
          <a:p>
            <a:pPr lvl="1"/>
            <a:r>
              <a:rPr lang="en-US" b="1" dirty="0"/>
              <a:t>using boxes </a:t>
            </a:r>
            <a:r>
              <a:rPr lang="en-US" dirty="0"/>
              <a:t>to separate content (overlap)</a:t>
            </a:r>
          </a:p>
          <a:p>
            <a:pPr lvl="1"/>
            <a:r>
              <a:rPr lang="en-US" b="1" dirty="0"/>
              <a:t>using shadows </a:t>
            </a:r>
            <a:r>
              <a:rPr lang="en-US" dirty="0"/>
              <a:t>to provide depth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7DDF6-E3AE-DE2B-3ECE-249121DA9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39" y="2739492"/>
            <a:ext cx="7824281" cy="3165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FADFDD-2D7E-9BD8-ECC9-F0C1529BD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38" y="2739492"/>
            <a:ext cx="6938774" cy="31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695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12B8-6E43-048C-B963-4FA54482C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9B49-ECCF-06E4-A032-70DDBBFBC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</a:rPr>
              <a:t>Symmetry and Order</a:t>
            </a:r>
            <a:r>
              <a:rPr lang="en-IN" dirty="0"/>
              <a:t> Principle of Gestalt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2256B-09A0-E4F4-59F3-952777997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tend to see visual </a:t>
            </a:r>
            <a:r>
              <a:rPr lang="en-US" b="1" dirty="0"/>
              <a:t>elements</a:t>
            </a:r>
            <a:r>
              <a:rPr lang="en-US" dirty="0"/>
              <a:t> as </a:t>
            </a:r>
            <a:r>
              <a:rPr lang="en-US" b="1" dirty="0"/>
              <a:t>grouped when</a:t>
            </a:r>
            <a:r>
              <a:rPr lang="en-US" dirty="0"/>
              <a:t> they are </a:t>
            </a:r>
            <a:r>
              <a:rPr lang="en-US" b="1" dirty="0"/>
              <a:t>arranged symmetrically</a:t>
            </a:r>
            <a:r>
              <a:rPr lang="en-US" dirty="0"/>
              <a:t>. </a:t>
            </a:r>
          </a:p>
          <a:p>
            <a:r>
              <a:rPr lang="en-US" dirty="0"/>
              <a:t>The natural world is filled with </a:t>
            </a:r>
            <a:r>
              <a:rPr lang="en-US" b="1" dirty="0"/>
              <a:t>symmetry </a:t>
            </a:r>
            <a:r>
              <a:rPr lang="en-US" dirty="0"/>
              <a:t>(or near symmetry), and our </a:t>
            </a:r>
            <a:r>
              <a:rPr lang="en-US" b="1" dirty="0"/>
              <a:t>brains </a:t>
            </a:r>
            <a:r>
              <a:rPr lang="en-US" dirty="0"/>
              <a:t>tend to </a:t>
            </a:r>
            <a:r>
              <a:rPr lang="en-US" b="1" dirty="0"/>
              <a:t>favor symmetrical forms</a:t>
            </a:r>
            <a:r>
              <a:rPr lang="en-US" dirty="0"/>
              <a:t>. </a:t>
            </a:r>
          </a:p>
          <a:p>
            <a:r>
              <a:rPr lang="en-US" b="1" dirty="0"/>
              <a:t>Grid systems </a:t>
            </a:r>
            <a:r>
              <a:rPr lang="en-US" dirty="0"/>
              <a:t>that evenly divide the space help designers </a:t>
            </a:r>
            <a:r>
              <a:rPr lang="en-US" b="1" dirty="0"/>
              <a:t>implement symmetry </a:t>
            </a:r>
            <a:r>
              <a:rPr lang="en-US" dirty="0"/>
              <a:t>and </a:t>
            </a:r>
            <a:r>
              <a:rPr lang="en-US" b="1" dirty="0"/>
              <a:t>order </a:t>
            </a:r>
            <a:r>
              <a:rPr lang="en-US" dirty="0"/>
              <a:t>in user interfaces.</a:t>
            </a:r>
          </a:p>
          <a:p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8EF17D-6839-458C-F6BD-B15D30B49112}"/>
              </a:ext>
            </a:extLst>
          </p:cNvPr>
          <p:cNvGrpSpPr/>
          <p:nvPr/>
        </p:nvGrpSpPr>
        <p:grpSpPr>
          <a:xfrm>
            <a:off x="6481578" y="2920062"/>
            <a:ext cx="1286766" cy="1477328"/>
            <a:chOff x="1212715" y="4882647"/>
            <a:chExt cx="1286766" cy="14773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C6ABE6-A215-F21E-D237-923ABB4D723C}"/>
                </a:ext>
              </a:extLst>
            </p:cNvPr>
            <p:cNvSpPr txBox="1"/>
            <p:nvPr/>
          </p:nvSpPr>
          <p:spPr>
            <a:xfrm>
              <a:off x="1212715" y="4882647"/>
              <a:ext cx="53893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0" b="1" dirty="0"/>
                <a:t>{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0579DA-2B66-A097-10F7-A40563838DEC}"/>
                </a:ext>
              </a:extLst>
            </p:cNvPr>
            <p:cNvSpPr txBox="1"/>
            <p:nvPr/>
          </p:nvSpPr>
          <p:spPr>
            <a:xfrm>
              <a:off x="1960551" y="4882647"/>
              <a:ext cx="53893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0" b="1" dirty="0"/>
                <a:t>}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6EC9A1-0FE5-6FCE-BB66-DA039D40FF9B}"/>
              </a:ext>
            </a:extLst>
          </p:cNvPr>
          <p:cNvGrpSpPr/>
          <p:nvPr/>
        </p:nvGrpSpPr>
        <p:grpSpPr>
          <a:xfrm>
            <a:off x="4423657" y="2920062"/>
            <a:ext cx="1286766" cy="1477328"/>
            <a:chOff x="1212715" y="3537626"/>
            <a:chExt cx="1286766" cy="14773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0CD3F4-5638-6313-26A6-783DB3984AA3}"/>
                </a:ext>
              </a:extLst>
            </p:cNvPr>
            <p:cNvSpPr txBox="1"/>
            <p:nvPr/>
          </p:nvSpPr>
          <p:spPr>
            <a:xfrm>
              <a:off x="1212715" y="3537626"/>
              <a:ext cx="48923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0" b="1" dirty="0"/>
                <a:t>[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ECA0BA-5990-C9C2-A95E-FF2B5B26DB94}"/>
                </a:ext>
              </a:extLst>
            </p:cNvPr>
            <p:cNvSpPr txBox="1"/>
            <p:nvPr/>
          </p:nvSpPr>
          <p:spPr>
            <a:xfrm>
              <a:off x="1960551" y="3537626"/>
              <a:ext cx="53893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9000" b="1" dirty="0"/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5182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2AE06-338E-BF1E-F22E-35428C4B1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E456-E55F-7B58-A5E1-3BA16F016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Symmetry and Order of Gestalt (contd.)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3E60782-5E9D-F7AF-DD24-9C9905AA9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2" y="1098830"/>
            <a:ext cx="11928475" cy="4660340"/>
          </a:xfrm>
        </p:spPr>
      </p:pic>
    </p:spTree>
    <p:extLst>
      <p:ext uri="{BB962C8B-B14F-4D97-AF65-F5344CB8AC3E}">
        <p14:creationId xmlns:p14="http://schemas.microsoft.com/office/powerpoint/2010/main" val="19942634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2E58-4C57-44A2-81C1-4F7A27C8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Psychology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CE5A9-42B3-3492-EB71-9BF19973F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Cognitive psychology </a:t>
            </a:r>
            <a:r>
              <a:rPr lang="en-US" dirty="0"/>
              <a:t>is a powerful tool for </a:t>
            </a:r>
            <a:r>
              <a:rPr lang="en-US" b="1" dirty="0"/>
              <a:t>enhancing </a:t>
            </a:r>
            <a:r>
              <a:rPr lang="en-US" dirty="0"/>
              <a:t>the </a:t>
            </a:r>
            <a:r>
              <a:rPr lang="en-US" b="1" dirty="0"/>
              <a:t>field </a:t>
            </a:r>
            <a:r>
              <a:rPr lang="en-US" dirty="0"/>
              <a:t>of </a:t>
            </a:r>
            <a:r>
              <a:rPr lang="en-US" b="1" dirty="0"/>
              <a:t>User Experience design</a:t>
            </a:r>
            <a:r>
              <a:rPr lang="en-US" dirty="0"/>
              <a:t>. </a:t>
            </a:r>
          </a:p>
          <a:p>
            <a:r>
              <a:rPr lang="en-US" dirty="0"/>
              <a:t>It is the study of understanding how the </a:t>
            </a:r>
            <a:r>
              <a:rPr lang="en-US" b="1" dirty="0"/>
              <a:t>human mind perceives</a:t>
            </a:r>
            <a:r>
              <a:rPr lang="en-US" dirty="0"/>
              <a:t>, </a:t>
            </a:r>
            <a:r>
              <a:rPr lang="en-US" b="1" dirty="0"/>
              <a:t>processes</a:t>
            </a:r>
            <a:r>
              <a:rPr lang="en-US" dirty="0"/>
              <a:t>, and </a:t>
            </a:r>
            <a:r>
              <a:rPr lang="en-US" b="1" dirty="0"/>
              <a:t>interacts </a:t>
            </a:r>
            <a:r>
              <a:rPr lang="en-US" dirty="0"/>
              <a:t>with </a:t>
            </a:r>
            <a:r>
              <a:rPr lang="en-US" b="1" dirty="0"/>
              <a:t>digital interfaces</a:t>
            </a:r>
            <a:r>
              <a:rPr lang="en-US" dirty="0"/>
              <a:t>.</a:t>
            </a:r>
          </a:p>
          <a:p>
            <a:r>
              <a:rPr lang="en-US" dirty="0"/>
              <a:t>Using it designers can create </a:t>
            </a:r>
            <a:r>
              <a:rPr lang="en-US" b="1" dirty="0"/>
              <a:t>user-centered products </a:t>
            </a:r>
            <a:r>
              <a:rPr lang="en-US" dirty="0"/>
              <a:t>that are more </a:t>
            </a:r>
            <a:r>
              <a:rPr lang="en-US" b="1" dirty="0"/>
              <a:t>intuitive</a:t>
            </a:r>
            <a:r>
              <a:rPr lang="en-US" dirty="0"/>
              <a:t>, </a:t>
            </a:r>
            <a:r>
              <a:rPr lang="en-US" b="1" dirty="0"/>
              <a:t>efficient</a:t>
            </a:r>
            <a:r>
              <a:rPr lang="en-US" dirty="0"/>
              <a:t>, and </a:t>
            </a:r>
            <a:r>
              <a:rPr lang="en-US" b="1" dirty="0"/>
              <a:t>user-friendly</a:t>
            </a:r>
            <a:r>
              <a:rPr lang="en-US" dirty="0"/>
              <a:t>. </a:t>
            </a:r>
          </a:p>
          <a:p>
            <a:r>
              <a:rPr lang="en-US" dirty="0"/>
              <a:t>Cognitive psychology principles are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It results in a superior user experience that provides to the unique needs of individuals.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8C75146-F4D8-F352-B2CB-1B0B59CDE8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48562"/>
              </p:ext>
            </p:extLst>
          </p:nvPr>
        </p:nvGraphicFramePr>
        <p:xfrm>
          <a:off x="430695" y="3429000"/>
          <a:ext cx="11330610" cy="370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53139">
                  <a:extLst>
                    <a:ext uri="{9D8B030D-6E8A-4147-A177-3AD203B41FA5}">
                      <a16:colId xmlns:a16="http://schemas.microsoft.com/office/drawing/2014/main" val="3485021724"/>
                    </a:ext>
                  </a:extLst>
                </a:gridCol>
                <a:gridCol w="4393096">
                  <a:extLst>
                    <a:ext uri="{9D8B030D-6E8A-4147-A177-3AD203B41FA5}">
                      <a16:colId xmlns:a16="http://schemas.microsoft.com/office/drawing/2014/main" val="2425789371"/>
                    </a:ext>
                  </a:extLst>
                </a:gridCol>
                <a:gridCol w="4184375">
                  <a:extLst>
                    <a:ext uri="{9D8B030D-6E8A-4147-A177-3AD203B41FA5}">
                      <a16:colId xmlns:a16="http://schemas.microsoft.com/office/drawing/2014/main" val="362827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Attention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Gestalt Principles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Memory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24952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A90CBFE-6E63-D72C-D5D1-F60F0C0C6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590020"/>
              </p:ext>
            </p:extLst>
          </p:nvPr>
        </p:nvGraphicFramePr>
        <p:xfrm>
          <a:off x="430695" y="4173220"/>
          <a:ext cx="11330610" cy="365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53139">
                  <a:extLst>
                    <a:ext uri="{9D8B030D-6E8A-4147-A177-3AD203B41FA5}">
                      <a16:colId xmlns:a16="http://schemas.microsoft.com/office/drawing/2014/main" val="3485021724"/>
                    </a:ext>
                  </a:extLst>
                </a:gridCol>
                <a:gridCol w="4393096">
                  <a:extLst>
                    <a:ext uri="{9D8B030D-6E8A-4147-A177-3AD203B41FA5}">
                      <a16:colId xmlns:a16="http://schemas.microsoft.com/office/drawing/2014/main" val="2425789371"/>
                    </a:ext>
                  </a:extLst>
                </a:gridCol>
                <a:gridCol w="4184375">
                  <a:extLst>
                    <a:ext uri="{9D8B030D-6E8A-4147-A177-3AD203B41FA5}">
                      <a16:colId xmlns:a16="http://schemas.microsoft.com/office/drawing/2014/main" val="362827511"/>
                    </a:ext>
                  </a:extLst>
                </a:gridCol>
              </a:tblGrid>
              <a:tr h="138056">
                <a:tc>
                  <a:txBody>
                    <a:bodyPr/>
                    <a:lstStyle/>
                    <a:p>
                      <a:r>
                        <a:rPr lang="en-US" b="0" dirty="0"/>
                        <a:t>Motivation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Cognitive Biases</a:t>
                      </a:r>
                      <a:endParaRPr lang="en-IN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Persuasion and Influence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924952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C2C25F-4C6D-AD2A-3F7C-94753EAF8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969134"/>
              </p:ext>
            </p:extLst>
          </p:nvPr>
        </p:nvGraphicFramePr>
        <p:xfrm>
          <a:off x="430695" y="3802380"/>
          <a:ext cx="11330610" cy="370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53139">
                  <a:extLst>
                    <a:ext uri="{9D8B030D-6E8A-4147-A177-3AD203B41FA5}">
                      <a16:colId xmlns:a16="http://schemas.microsoft.com/office/drawing/2014/main" val="3485021724"/>
                    </a:ext>
                  </a:extLst>
                </a:gridCol>
                <a:gridCol w="4393096">
                  <a:extLst>
                    <a:ext uri="{9D8B030D-6E8A-4147-A177-3AD203B41FA5}">
                      <a16:colId xmlns:a16="http://schemas.microsoft.com/office/drawing/2014/main" val="2425789371"/>
                    </a:ext>
                  </a:extLst>
                </a:gridCol>
                <a:gridCol w="4184375">
                  <a:extLst>
                    <a:ext uri="{9D8B030D-6E8A-4147-A177-3AD203B41FA5}">
                      <a16:colId xmlns:a16="http://schemas.microsoft.com/office/drawing/2014/main" val="362827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Sensemaking</a:t>
                      </a:r>
                      <a:endParaRPr lang="en-IN" b="0" dirty="0"/>
                    </a:p>
                  </a:txBody>
                  <a:tcP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Decision Making and Choice</a:t>
                      </a:r>
                      <a:endParaRPr lang="en-IN" b="0" dirty="0"/>
                    </a:p>
                  </a:txBody>
                  <a:tcP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Motor processes and interaction</a:t>
                      </a:r>
                      <a:endParaRPr lang="en-IN" b="0" dirty="0"/>
                    </a:p>
                  </a:txBody>
                  <a:tcP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0432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6DF4DD5-870E-1FD2-79FA-D84F7BD06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732350"/>
              </p:ext>
            </p:extLst>
          </p:nvPr>
        </p:nvGraphicFramePr>
        <p:xfrm>
          <a:off x="430695" y="4544060"/>
          <a:ext cx="11330610" cy="3657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53139">
                  <a:extLst>
                    <a:ext uri="{9D8B030D-6E8A-4147-A177-3AD203B41FA5}">
                      <a16:colId xmlns:a16="http://schemas.microsoft.com/office/drawing/2014/main" val="3485021724"/>
                    </a:ext>
                  </a:extLst>
                </a:gridCol>
                <a:gridCol w="4393096">
                  <a:extLst>
                    <a:ext uri="{9D8B030D-6E8A-4147-A177-3AD203B41FA5}">
                      <a16:colId xmlns:a16="http://schemas.microsoft.com/office/drawing/2014/main" val="2425789371"/>
                    </a:ext>
                  </a:extLst>
                </a:gridCol>
                <a:gridCol w="4184375">
                  <a:extLst>
                    <a:ext uri="{9D8B030D-6E8A-4147-A177-3AD203B41FA5}">
                      <a16:colId xmlns:a16="http://schemas.microsoft.com/office/drawing/2014/main" val="362827511"/>
                    </a:ext>
                  </a:extLst>
                </a:gridCol>
              </a:tblGrid>
              <a:tr h="310387">
                <a:tc>
                  <a:txBody>
                    <a:bodyPr/>
                    <a:lstStyle/>
                    <a:p>
                      <a:r>
                        <a:rPr lang="en-US" b="0" dirty="0"/>
                        <a:t>Emotion and delight</a:t>
                      </a:r>
                      <a:endParaRPr lang="en-IN" b="0" dirty="0"/>
                    </a:p>
                  </a:txBody>
                  <a:tcP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b="0" dirty="0"/>
                    </a:p>
                  </a:txBody>
                  <a:tcP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735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17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D02C5-4838-3BB6-4F72-68715427F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959984-1B27-5112-A64F-401B4CD84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 r="16920"/>
          <a:stretch/>
        </p:blipFill>
        <p:spPr>
          <a:xfrm>
            <a:off x="6096000" y="3023273"/>
            <a:ext cx="4532244" cy="3582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B5FBBE-89F8-64E9-4E92-B03E6CB0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</a:rPr>
              <a:t>Common Fate </a:t>
            </a:r>
            <a:r>
              <a:rPr lang="en-IN" dirty="0"/>
              <a:t>Principle of Gestalt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96F7F-41A4-16D0-1867-31D66CF41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watch a flock of </a:t>
            </a:r>
            <a:r>
              <a:rPr lang="en-US" b="1" dirty="0"/>
              <a:t>birds flying harmoniously</a:t>
            </a:r>
            <a:r>
              <a:rPr lang="en-US" dirty="0"/>
              <a:t> across the sky, what do you notice?</a:t>
            </a:r>
          </a:p>
          <a:p>
            <a:r>
              <a:rPr lang="en-US" dirty="0"/>
              <a:t>You </a:t>
            </a:r>
            <a:r>
              <a:rPr lang="en-US" b="1" dirty="0"/>
              <a:t>perceive them</a:t>
            </a:r>
            <a:r>
              <a:rPr lang="en-US" dirty="0"/>
              <a:t> as a </a:t>
            </a:r>
            <a:r>
              <a:rPr lang="en-US" b="1" dirty="0"/>
              <a:t>single entity</a:t>
            </a:r>
            <a:r>
              <a:rPr lang="en-US" dirty="0"/>
              <a:t>, </a:t>
            </a:r>
            <a:r>
              <a:rPr lang="en-US" b="1" dirty="0"/>
              <a:t>moving</a:t>
            </a:r>
            <a:r>
              <a:rPr lang="en-US" dirty="0"/>
              <a:t> in a </a:t>
            </a:r>
            <a:r>
              <a:rPr lang="en-US" b="1" dirty="0"/>
              <a:t>coordinated</a:t>
            </a:r>
            <a:r>
              <a:rPr lang="en-US" dirty="0"/>
              <a:t>, </a:t>
            </a:r>
            <a:r>
              <a:rPr lang="en-US" b="1" dirty="0"/>
              <a:t>collective manner</a:t>
            </a:r>
            <a:r>
              <a:rPr lang="en-US" dirty="0"/>
              <a:t>. </a:t>
            </a:r>
          </a:p>
          <a:p>
            <a:r>
              <a:rPr lang="en-US" b="1" dirty="0"/>
              <a:t>Law of Common Fate </a:t>
            </a:r>
            <a:r>
              <a:rPr lang="en-US" dirty="0"/>
              <a:t>suggests that when </a:t>
            </a:r>
            <a:r>
              <a:rPr lang="en-US" b="1" dirty="0"/>
              <a:t>objects move </a:t>
            </a:r>
            <a:r>
              <a:rPr lang="en-US" dirty="0"/>
              <a:t>in the </a:t>
            </a:r>
            <a:r>
              <a:rPr lang="en-US" b="1" dirty="0"/>
              <a:t>same direction </a:t>
            </a:r>
            <a:r>
              <a:rPr lang="en-US" dirty="0"/>
              <a:t>or at a </a:t>
            </a:r>
            <a:r>
              <a:rPr lang="en-US" b="1" dirty="0"/>
              <a:t>similar pace</a:t>
            </a:r>
            <a:r>
              <a:rPr lang="en-US" dirty="0"/>
              <a:t>, our </a:t>
            </a:r>
            <a:r>
              <a:rPr lang="en-US" b="1" dirty="0"/>
              <a:t>brains automatically group them </a:t>
            </a:r>
            <a:r>
              <a:rPr lang="en-US" dirty="0"/>
              <a:t>together. </a:t>
            </a:r>
          </a:p>
          <a:p>
            <a:r>
              <a:rPr lang="en-US" dirty="0"/>
              <a:t>We </a:t>
            </a:r>
            <a:r>
              <a:rPr lang="en-US" b="1" dirty="0"/>
              <a:t>perceive </a:t>
            </a:r>
            <a:r>
              <a:rPr lang="en-US" dirty="0"/>
              <a:t>these objects as a </a:t>
            </a:r>
            <a:r>
              <a:rPr lang="en-US" b="1" dirty="0"/>
              <a:t>cohesive unit</a:t>
            </a:r>
            <a:r>
              <a:rPr lang="en-US" dirty="0"/>
              <a:t>, sharing a ‘</a:t>
            </a:r>
            <a:r>
              <a:rPr lang="en-US" b="1" dirty="0">
                <a:solidFill>
                  <a:schemeClr val="accent6"/>
                </a:solidFill>
              </a:rPr>
              <a:t>common fate</a:t>
            </a:r>
            <a:r>
              <a:rPr lang="en-US" dirty="0"/>
              <a:t>’.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4CA6A-9466-620C-8C35-D3B34A07A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4" y="3061333"/>
            <a:ext cx="5260286" cy="350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5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A64A2-110A-E910-80A0-806CF3C16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01360-8258-76F6-7401-A9D122FE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Fate (contd.)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198EED-B9A7-5EA0-EE62-F4A423270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7352"/>
            <a:ext cx="2777902" cy="846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9900B9-01B1-6DD6-516B-306B46219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2" y="1032806"/>
            <a:ext cx="1116971" cy="1003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140EEC-AF8D-DF62-4E8C-649B3FCAB893}"/>
              </a:ext>
            </a:extLst>
          </p:cNvPr>
          <p:cNvSpPr txBox="1"/>
          <p:nvPr/>
        </p:nvSpPr>
        <p:spPr>
          <a:xfrm>
            <a:off x="3239307" y="4764666"/>
            <a:ext cx="81712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LinkedIn have used the law of common fate to </a:t>
            </a:r>
            <a:r>
              <a:rPr lang="en-IN" b="1" dirty="0"/>
              <a:t>build </a:t>
            </a:r>
            <a:r>
              <a:rPr lang="en-IN" dirty="0"/>
              <a:t>a </a:t>
            </a:r>
            <a:r>
              <a:rPr lang="en-IN" b="1" dirty="0"/>
              <a:t>relationship between sub-menus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When you </a:t>
            </a:r>
            <a:r>
              <a:rPr lang="en-IN" b="1" dirty="0"/>
              <a:t>move over a menu item</a:t>
            </a:r>
            <a:r>
              <a:rPr lang="en-IN" dirty="0"/>
              <a:t>, the </a:t>
            </a:r>
            <a:r>
              <a:rPr lang="en-IN" b="1" dirty="0"/>
              <a:t>sub-menu item moves</a:t>
            </a:r>
            <a:r>
              <a:rPr lang="en-IN" dirty="0"/>
              <a:t> in the same direction as the last. This </a:t>
            </a:r>
            <a:r>
              <a:rPr lang="en-IN" b="1" dirty="0"/>
              <a:t>creates </a:t>
            </a:r>
            <a:r>
              <a:rPr lang="en-IN" dirty="0"/>
              <a:t>a </a:t>
            </a:r>
            <a:r>
              <a:rPr lang="en-IN" b="1" dirty="0"/>
              <a:t>link </a:t>
            </a:r>
            <a:r>
              <a:rPr lang="en-IN" dirty="0"/>
              <a:t>between sub-menus </a:t>
            </a:r>
            <a:r>
              <a:rPr lang="en-IN" b="1" dirty="0"/>
              <a:t>in the minds of the users</a:t>
            </a:r>
            <a:r>
              <a:rPr lang="en-IN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51329-4F6D-EF70-CCFE-3E3D19F4B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42" y="4724400"/>
            <a:ext cx="1003862" cy="10038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8F7C19-8A95-1D19-651D-6BDEB5CF44B2}"/>
              </a:ext>
            </a:extLst>
          </p:cNvPr>
          <p:cNvSpPr txBox="1"/>
          <p:nvPr/>
        </p:nvSpPr>
        <p:spPr>
          <a:xfrm>
            <a:off x="3239308" y="1073071"/>
            <a:ext cx="81712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When you </a:t>
            </a:r>
            <a:r>
              <a:rPr lang="en-IN" b="1" dirty="0"/>
              <a:t>select multiple files </a:t>
            </a:r>
            <a:r>
              <a:rPr lang="en-IN" dirty="0"/>
              <a:t>in </a:t>
            </a:r>
            <a:r>
              <a:rPr lang="en-IN" b="1" dirty="0"/>
              <a:t>Google Drive</a:t>
            </a:r>
            <a:r>
              <a:rPr lang="en-IN" dirty="0"/>
              <a:t>, an </a:t>
            </a:r>
            <a:r>
              <a:rPr lang="en-IN" b="1" dirty="0"/>
              <a:t>overlay appears </a:t>
            </a:r>
            <a:r>
              <a:rPr lang="en-IN" dirty="0"/>
              <a:t>on the </a:t>
            </a:r>
            <a:r>
              <a:rPr lang="en-IN" b="1" dirty="0"/>
              <a:t>selected files</a:t>
            </a:r>
            <a:r>
              <a:rPr lang="en-IN" dirty="0"/>
              <a:t>, </a:t>
            </a:r>
            <a:r>
              <a:rPr lang="en-IN" b="1" dirty="0"/>
              <a:t>indicating</a:t>
            </a:r>
            <a:r>
              <a:rPr lang="en-IN" dirty="0"/>
              <a:t> they’re </a:t>
            </a:r>
            <a:r>
              <a:rPr lang="en-IN" b="1" dirty="0"/>
              <a:t>grouped</a:t>
            </a:r>
            <a:r>
              <a:rPr lang="en-IN" dirty="0"/>
              <a:t>. </a:t>
            </a:r>
          </a:p>
          <a:p>
            <a:pPr algn="just"/>
            <a:r>
              <a:rPr lang="en-IN" dirty="0"/>
              <a:t>If you </a:t>
            </a:r>
            <a:r>
              <a:rPr lang="en-IN" b="1" dirty="0"/>
              <a:t>drag one</a:t>
            </a:r>
            <a:r>
              <a:rPr lang="en-IN" dirty="0"/>
              <a:t>, the </a:t>
            </a:r>
            <a:r>
              <a:rPr lang="en-IN" b="1" dirty="0"/>
              <a:t>rest follow</a:t>
            </a:r>
            <a:r>
              <a:rPr lang="en-IN" dirty="0"/>
              <a:t>, illustrating the Law of Common Fate.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D50A6E-A95F-506E-A217-4376C9884F1E}"/>
              </a:ext>
            </a:extLst>
          </p:cNvPr>
          <p:cNvSpPr txBox="1"/>
          <p:nvPr/>
        </p:nvSpPr>
        <p:spPr>
          <a:xfrm>
            <a:off x="3235100" y="2760236"/>
            <a:ext cx="81712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When browsing Netflix, </a:t>
            </a:r>
            <a:r>
              <a:rPr lang="en-IN" b="1" dirty="0"/>
              <a:t>movies </a:t>
            </a:r>
            <a:r>
              <a:rPr lang="en-IN" dirty="0"/>
              <a:t>and </a:t>
            </a:r>
            <a:r>
              <a:rPr lang="en-IN" b="1" dirty="0"/>
              <a:t>TV shows </a:t>
            </a:r>
            <a:r>
              <a:rPr lang="en-IN" dirty="0"/>
              <a:t>are </a:t>
            </a:r>
            <a:r>
              <a:rPr lang="en-IN" b="1" dirty="0"/>
              <a:t>grouped into rows </a:t>
            </a:r>
            <a:r>
              <a:rPr lang="en-IN" dirty="0"/>
              <a:t>based on </a:t>
            </a:r>
            <a:r>
              <a:rPr lang="en-IN" b="1" dirty="0"/>
              <a:t>genre </a:t>
            </a:r>
            <a:r>
              <a:rPr lang="en-IN" dirty="0"/>
              <a:t>or </a:t>
            </a:r>
            <a:r>
              <a:rPr lang="en-IN" b="1" dirty="0"/>
              <a:t>theme</a:t>
            </a:r>
            <a:r>
              <a:rPr lang="en-IN" dirty="0"/>
              <a:t>. </a:t>
            </a:r>
          </a:p>
          <a:p>
            <a:r>
              <a:rPr lang="en-IN" dirty="0"/>
              <a:t>As you </a:t>
            </a:r>
            <a:r>
              <a:rPr lang="en-IN" b="1" dirty="0"/>
              <a:t>scroll horizontally</a:t>
            </a:r>
            <a:r>
              <a:rPr lang="en-IN" dirty="0"/>
              <a:t>, each </a:t>
            </a:r>
            <a:r>
              <a:rPr lang="en-IN" b="1" dirty="0"/>
              <a:t>row moves together</a:t>
            </a:r>
            <a:r>
              <a:rPr lang="en-IN" dirty="0"/>
              <a:t>, </a:t>
            </a:r>
            <a:r>
              <a:rPr lang="en-IN" b="1" dirty="0"/>
              <a:t>reinforcing </a:t>
            </a:r>
            <a:r>
              <a:rPr lang="en-IN" dirty="0"/>
              <a:t>the </a:t>
            </a:r>
            <a:r>
              <a:rPr lang="en-IN" b="1" dirty="0"/>
              <a:t>perception </a:t>
            </a:r>
            <a:r>
              <a:rPr lang="en-IN" dirty="0"/>
              <a:t>that the </a:t>
            </a:r>
            <a:r>
              <a:rPr lang="en-IN" b="1" dirty="0"/>
              <a:t>titles </a:t>
            </a:r>
            <a:r>
              <a:rPr lang="en-IN" dirty="0"/>
              <a:t>within a row </a:t>
            </a:r>
            <a:r>
              <a:rPr lang="en-IN" b="1" dirty="0"/>
              <a:t>are related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0325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1C6EB-3F77-DB17-7DD1-873130D0A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85C6-C384-9043-AD25-574CBAE3C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Fate (contd.)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E35F8-DADB-E6AC-39B7-E963DB5AD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66" y="796048"/>
            <a:ext cx="8570068" cy="571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439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755E1-4ED8-AF0C-B27C-6D5FC7DE9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CCF86-AD31-FB11-C74E-ED6CAFBC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Design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64236-651F-D6EC-A561-388EE928E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Section - 3</a:t>
            </a:r>
          </a:p>
        </p:txBody>
      </p:sp>
    </p:spTree>
    <p:extLst>
      <p:ext uri="{BB962C8B-B14F-4D97-AF65-F5344CB8AC3E}">
        <p14:creationId xmlns:p14="http://schemas.microsoft.com/office/powerpoint/2010/main" val="320508670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A26B2-F4C0-6FC3-9D10-A2BCF7E3D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7B94-2C48-D8BB-24FF-B9F049E58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54646-F7BD-17F9-712F-068EC420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Visual design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uses </a:t>
            </a:r>
            <a:r>
              <a:rPr lang="en-US" b="1" dirty="0"/>
              <a:t>typography</a:t>
            </a:r>
            <a:r>
              <a:rPr lang="en-US" dirty="0"/>
              <a:t>, </a:t>
            </a:r>
            <a:r>
              <a:rPr lang="en-US" b="1" dirty="0"/>
              <a:t>color</a:t>
            </a:r>
            <a:r>
              <a:rPr lang="en-US" dirty="0"/>
              <a:t>, and </a:t>
            </a:r>
            <a:r>
              <a:rPr lang="en-US" b="1" dirty="0"/>
              <a:t>layout </a:t>
            </a:r>
            <a:r>
              <a:rPr lang="en-US" dirty="0"/>
              <a:t>to create an engaging and intuitive user experience. </a:t>
            </a:r>
          </a:p>
          <a:p>
            <a:r>
              <a:rPr lang="en-US" b="1" dirty="0"/>
              <a:t>Color theory </a:t>
            </a:r>
            <a:r>
              <a:rPr lang="en-US" dirty="0"/>
              <a:t>and </a:t>
            </a:r>
            <a:r>
              <a:rPr lang="en-US" b="1" dirty="0"/>
              <a:t>typography </a:t>
            </a:r>
            <a:r>
              <a:rPr lang="en-US" dirty="0"/>
              <a:t>are two </a:t>
            </a:r>
            <a:r>
              <a:rPr lang="en-US" b="1" dirty="0"/>
              <a:t>essential elements </a:t>
            </a:r>
            <a:r>
              <a:rPr lang="en-US" dirty="0"/>
              <a:t>of visual design that can affect the </a:t>
            </a:r>
            <a:r>
              <a:rPr lang="en-US" b="1" dirty="0"/>
              <a:t>mood</a:t>
            </a:r>
            <a:r>
              <a:rPr lang="en-US" dirty="0"/>
              <a:t>, </a:t>
            </a:r>
            <a:r>
              <a:rPr lang="en-US" b="1" dirty="0"/>
              <a:t>readability</a:t>
            </a:r>
            <a:r>
              <a:rPr lang="en-US" dirty="0"/>
              <a:t>, and </a:t>
            </a:r>
            <a:r>
              <a:rPr lang="en-US" b="1" dirty="0"/>
              <a:t>message </a:t>
            </a:r>
            <a:r>
              <a:rPr lang="en-US" dirty="0"/>
              <a:t>of content.</a:t>
            </a:r>
          </a:p>
          <a:p>
            <a:r>
              <a:rPr lang="en-US" dirty="0"/>
              <a:t>By understanding key principles such as </a:t>
            </a:r>
            <a:r>
              <a:rPr lang="en-US" b="1" dirty="0"/>
              <a:t>contrast</a:t>
            </a:r>
            <a:r>
              <a:rPr lang="en-US" dirty="0"/>
              <a:t>, </a:t>
            </a:r>
            <a:r>
              <a:rPr lang="en-US" b="1" dirty="0"/>
              <a:t>alignment</a:t>
            </a:r>
            <a:r>
              <a:rPr lang="en-US" dirty="0"/>
              <a:t>, </a:t>
            </a:r>
            <a:r>
              <a:rPr lang="en-US" b="1" dirty="0"/>
              <a:t>repetition</a:t>
            </a:r>
            <a:r>
              <a:rPr lang="en-US" dirty="0"/>
              <a:t>, and </a:t>
            </a:r>
            <a:r>
              <a:rPr lang="en-US" b="1" dirty="0"/>
              <a:t>proximity</a:t>
            </a:r>
            <a:r>
              <a:rPr lang="en-US" dirty="0"/>
              <a:t>, designers can create </a:t>
            </a:r>
            <a:r>
              <a:rPr lang="en-US" b="1" dirty="0"/>
              <a:t>visually appealing </a:t>
            </a:r>
            <a:r>
              <a:rPr lang="en-US" dirty="0"/>
              <a:t>and coherent </a:t>
            </a:r>
            <a:r>
              <a:rPr lang="en-US" b="1" dirty="0"/>
              <a:t>works </a:t>
            </a:r>
            <a:r>
              <a:rPr lang="en-US" dirty="0"/>
              <a:t>that </a:t>
            </a:r>
            <a:r>
              <a:rPr lang="en-US" b="1" dirty="0"/>
              <a:t>capture </a:t>
            </a:r>
            <a:r>
              <a:rPr lang="en-US" dirty="0"/>
              <a:t>the </a:t>
            </a:r>
            <a:r>
              <a:rPr lang="en-US" b="1" dirty="0"/>
              <a:t>audience's attention </a:t>
            </a:r>
            <a:r>
              <a:rPr lang="en-US" dirty="0"/>
              <a:t>and </a:t>
            </a:r>
            <a:r>
              <a:rPr lang="en-US" b="1" dirty="0"/>
              <a:t>convey information </a:t>
            </a:r>
            <a:r>
              <a:rPr lang="en-US" dirty="0"/>
              <a:t>efficiently.</a:t>
            </a:r>
          </a:p>
          <a:p>
            <a:r>
              <a:rPr lang="en-US" b="1" dirty="0"/>
              <a:t>Elements </a:t>
            </a:r>
            <a:r>
              <a:rPr lang="en-US" dirty="0"/>
              <a:t>of </a:t>
            </a:r>
            <a:r>
              <a:rPr lang="en-US" b="1" dirty="0"/>
              <a:t>visual design</a:t>
            </a:r>
            <a:r>
              <a:rPr lang="en-US" dirty="0"/>
              <a:t> are:</a:t>
            </a:r>
          </a:p>
          <a:p>
            <a:pPr lvl="1"/>
            <a:r>
              <a:rPr lang="en-US" b="1" dirty="0"/>
              <a:t>Color</a:t>
            </a:r>
            <a:r>
              <a:rPr lang="en-US" dirty="0"/>
              <a:t>: Sets the mood and </a:t>
            </a:r>
            <a:r>
              <a:rPr lang="en-US" b="1" dirty="0"/>
              <a:t>creates emotional connections</a:t>
            </a:r>
            <a:r>
              <a:rPr lang="en-US" dirty="0"/>
              <a:t>. </a:t>
            </a:r>
          </a:p>
          <a:p>
            <a:pPr lvl="1"/>
            <a:r>
              <a:rPr lang="en-US" b="1" dirty="0"/>
              <a:t>Typography</a:t>
            </a:r>
            <a:r>
              <a:rPr lang="en-US" dirty="0"/>
              <a:t>: Choice of </a:t>
            </a:r>
            <a:r>
              <a:rPr lang="en-US" b="1" dirty="0"/>
              <a:t>font impacts readability </a:t>
            </a:r>
            <a:r>
              <a:rPr lang="en-US" dirty="0"/>
              <a:t>and </a:t>
            </a:r>
            <a:r>
              <a:rPr lang="en-US" b="1" dirty="0"/>
              <a:t>conveys </a:t>
            </a:r>
            <a:r>
              <a:rPr lang="en-US" dirty="0"/>
              <a:t>the </a:t>
            </a:r>
            <a:r>
              <a:rPr lang="en-US" b="1" dirty="0"/>
              <a:t>message's tone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Imagery</a:t>
            </a:r>
            <a:r>
              <a:rPr lang="en-US" dirty="0"/>
              <a:t>: Use of </a:t>
            </a:r>
            <a:r>
              <a:rPr lang="en-US" i="1" dirty="0"/>
              <a:t>illustrations</a:t>
            </a:r>
            <a:r>
              <a:rPr lang="en-US" dirty="0"/>
              <a:t>, </a:t>
            </a:r>
            <a:r>
              <a:rPr lang="en-US" i="1" dirty="0"/>
              <a:t>photos</a:t>
            </a:r>
            <a:r>
              <a:rPr lang="en-US" dirty="0"/>
              <a:t>, and </a:t>
            </a:r>
            <a:r>
              <a:rPr lang="en-US" i="1" dirty="0"/>
              <a:t>icons </a:t>
            </a:r>
            <a:r>
              <a:rPr lang="en-US" dirty="0"/>
              <a:t>to </a:t>
            </a:r>
            <a:r>
              <a:rPr lang="en-US" b="1" dirty="0"/>
              <a:t>enhance visual interest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Space</a:t>
            </a:r>
            <a:r>
              <a:rPr lang="en-US" dirty="0"/>
              <a:t>: Effective use of </a:t>
            </a:r>
            <a:r>
              <a:rPr lang="en-US" b="1" dirty="0"/>
              <a:t>space helps </a:t>
            </a:r>
            <a:r>
              <a:rPr lang="en-US" dirty="0"/>
              <a:t>in </a:t>
            </a:r>
            <a:r>
              <a:rPr lang="en-US" b="1" dirty="0"/>
              <a:t>content organization </a:t>
            </a:r>
            <a:r>
              <a:rPr lang="en-US" dirty="0"/>
              <a:t>and </a:t>
            </a:r>
            <a:r>
              <a:rPr lang="en-US" b="1" dirty="0"/>
              <a:t>readability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Lines and Shapes</a:t>
            </a:r>
            <a:r>
              <a:rPr lang="en-US" dirty="0"/>
              <a:t>: Used to </a:t>
            </a:r>
            <a:r>
              <a:rPr lang="en-US" b="1" dirty="0"/>
              <a:t>create structure </a:t>
            </a:r>
            <a:r>
              <a:rPr lang="en-US" dirty="0"/>
              <a:t>and </a:t>
            </a:r>
            <a:r>
              <a:rPr lang="en-US" b="1" dirty="0"/>
              <a:t>guide </a:t>
            </a:r>
            <a:r>
              <a:rPr lang="en-US" dirty="0"/>
              <a:t>the </a:t>
            </a:r>
            <a:r>
              <a:rPr lang="en-US" b="1" dirty="0"/>
              <a:t>viewer’s eye </a:t>
            </a:r>
            <a:r>
              <a:rPr lang="en-US" dirty="0"/>
              <a:t>through the layout.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9026596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36D52-B5C9-4018-23E9-13F13D5D1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Theory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08B60-DC4C-6F27-40FE-8501933A9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Color theory</a:t>
            </a:r>
            <a:r>
              <a:rPr lang="en-US" dirty="0"/>
              <a:t> is the study of </a:t>
            </a:r>
            <a:r>
              <a:rPr lang="en-US" b="1" dirty="0"/>
              <a:t>how colors work together</a:t>
            </a:r>
            <a:r>
              <a:rPr lang="en-US" dirty="0"/>
              <a:t> and how they </a:t>
            </a:r>
            <a:r>
              <a:rPr lang="en-US" b="1" dirty="0"/>
              <a:t>affect our emotions </a:t>
            </a:r>
            <a:r>
              <a:rPr lang="en-US" dirty="0"/>
              <a:t>and </a:t>
            </a:r>
            <a:r>
              <a:rPr lang="en-US" b="1" dirty="0"/>
              <a:t>perceptions</a:t>
            </a:r>
            <a:r>
              <a:rPr lang="en-US" dirty="0"/>
              <a:t>. </a:t>
            </a:r>
          </a:p>
          <a:p>
            <a:r>
              <a:rPr lang="en-US" dirty="0"/>
              <a:t>It's like a toolbox for artists, designers, and creators to </a:t>
            </a:r>
            <a:r>
              <a:rPr lang="en-US" b="1" dirty="0"/>
              <a:t>help</a:t>
            </a:r>
            <a:r>
              <a:rPr lang="en-US" dirty="0"/>
              <a:t> them </a:t>
            </a:r>
            <a:r>
              <a:rPr lang="en-US" b="1" dirty="0"/>
              <a:t>choose</a:t>
            </a:r>
            <a:r>
              <a:rPr lang="en-US" dirty="0"/>
              <a:t> the </a:t>
            </a:r>
            <a:r>
              <a:rPr lang="en-US" b="1" dirty="0"/>
              <a:t>right colors</a:t>
            </a:r>
            <a:r>
              <a:rPr lang="en-US" dirty="0"/>
              <a:t> for their </a:t>
            </a:r>
            <a:r>
              <a:rPr lang="en-US" b="1" dirty="0"/>
              <a:t>projects</a:t>
            </a:r>
            <a:r>
              <a:rPr lang="en-US" dirty="0"/>
              <a:t>. </a:t>
            </a:r>
          </a:p>
          <a:p>
            <a:r>
              <a:rPr lang="en-US" dirty="0"/>
              <a:t>Color theory </a:t>
            </a:r>
            <a:r>
              <a:rPr lang="en-US" b="1" dirty="0"/>
              <a:t>enables</a:t>
            </a:r>
            <a:r>
              <a:rPr lang="en-US" dirty="0"/>
              <a:t> you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pick colors </a:t>
            </a:r>
            <a:r>
              <a:rPr lang="en-US" dirty="0"/>
              <a:t>that go well together and </a:t>
            </a:r>
            <a:r>
              <a:rPr lang="en-US" b="1" dirty="0"/>
              <a:t>convey</a:t>
            </a:r>
            <a:r>
              <a:rPr lang="en-US" dirty="0"/>
              <a:t> the </a:t>
            </a:r>
            <a:r>
              <a:rPr lang="en-US" b="1" dirty="0"/>
              <a:t>right mood</a:t>
            </a:r>
            <a:r>
              <a:rPr lang="en-US" dirty="0"/>
              <a:t> or </a:t>
            </a:r>
            <a:r>
              <a:rPr lang="en-US" b="1" dirty="0"/>
              <a:t>message</a:t>
            </a:r>
            <a:r>
              <a:rPr lang="en-US" dirty="0"/>
              <a:t> in your work.</a:t>
            </a:r>
          </a:p>
          <a:p>
            <a:r>
              <a:rPr lang="en-US" dirty="0"/>
              <a:t>By systematically categorizing colors, there are three groups:</a:t>
            </a:r>
          </a:p>
          <a:p>
            <a:pPr lvl="1"/>
            <a:r>
              <a:rPr lang="en-US" dirty="0"/>
              <a:t>Primary (red, blue, yellow).</a:t>
            </a:r>
          </a:p>
          <a:p>
            <a:pPr lvl="1"/>
            <a:r>
              <a:rPr lang="en-US" dirty="0"/>
              <a:t>Secondary (mixes of primary colors).</a:t>
            </a:r>
          </a:p>
          <a:p>
            <a:pPr lvl="1"/>
            <a:r>
              <a:rPr lang="en-US" dirty="0"/>
              <a:t>Tertiary (or intermediate—mixes of primary and secondary colors).</a:t>
            </a:r>
          </a:p>
          <a:p>
            <a:r>
              <a:rPr lang="en-US" dirty="0"/>
              <a:t>In screen design, designers use the additive color model, where red, green and blue are the primary colors. </a:t>
            </a:r>
          </a:p>
          <a:p>
            <a:r>
              <a:rPr lang="en-US" dirty="0"/>
              <a:t>Consider using any of these main color schemes: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813778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2C31-9C3E-10BA-2287-4553A0ADC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Hue, Value and Saturation?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D15B7-91E1-88DA-CFD5-B990F396C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Hue</a:t>
            </a:r>
            <a:r>
              <a:rPr lang="en-US" dirty="0"/>
              <a:t> is the attribute of color that </a:t>
            </a:r>
            <a:r>
              <a:rPr lang="en-US" b="1" dirty="0"/>
              <a:t>distinguishes it </a:t>
            </a:r>
            <a:r>
              <a:rPr lang="en-US" dirty="0"/>
              <a:t>as </a:t>
            </a:r>
            <a:r>
              <a:rPr lang="en-US" b="1" dirty="0"/>
              <a:t>red</a:t>
            </a:r>
            <a:r>
              <a:rPr lang="en-US" dirty="0"/>
              <a:t>, </a:t>
            </a:r>
            <a:r>
              <a:rPr lang="en-US" b="1" dirty="0"/>
              <a:t>blue</a:t>
            </a:r>
            <a:r>
              <a:rPr lang="en-US" dirty="0"/>
              <a:t>, </a:t>
            </a:r>
            <a:r>
              <a:rPr lang="en-US" b="1" dirty="0"/>
              <a:t>green </a:t>
            </a:r>
            <a:r>
              <a:rPr lang="en-US" dirty="0"/>
              <a:t>or any other specific color on the color wheel.</a:t>
            </a:r>
          </a:p>
          <a:p>
            <a:r>
              <a:rPr lang="en-US" b="1" dirty="0">
                <a:solidFill>
                  <a:schemeClr val="accent6"/>
                </a:solidFill>
              </a:rPr>
              <a:t>Value</a:t>
            </a:r>
            <a:r>
              <a:rPr lang="en-US" dirty="0"/>
              <a:t> </a:t>
            </a:r>
            <a:r>
              <a:rPr lang="en-US" b="1" dirty="0"/>
              <a:t>represents </a:t>
            </a:r>
            <a:r>
              <a:rPr lang="en-US" dirty="0"/>
              <a:t>a color's </a:t>
            </a:r>
            <a:r>
              <a:rPr lang="en-US" b="1" dirty="0"/>
              <a:t>relative lightness </a:t>
            </a:r>
            <a:r>
              <a:rPr lang="en-US" dirty="0"/>
              <a:t>or </a:t>
            </a:r>
            <a:r>
              <a:rPr lang="en-US" b="1" dirty="0"/>
              <a:t>darkness </a:t>
            </a:r>
            <a:r>
              <a:rPr lang="en-US" dirty="0"/>
              <a:t>or </a:t>
            </a:r>
            <a:r>
              <a:rPr lang="en-US" b="1" dirty="0"/>
              <a:t>grayscale </a:t>
            </a:r>
            <a:r>
              <a:rPr lang="en-US" dirty="0"/>
              <a:t>and it’s crucial for creating </a:t>
            </a:r>
            <a:r>
              <a:rPr lang="en-US" b="1" dirty="0"/>
              <a:t>contrast </a:t>
            </a:r>
            <a:r>
              <a:rPr lang="en-US" dirty="0"/>
              <a:t>and </a:t>
            </a:r>
            <a:r>
              <a:rPr lang="en-US" b="1" dirty="0"/>
              <a:t>depth in visual art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accent6"/>
                </a:solidFill>
              </a:rPr>
              <a:t>Saturation</a:t>
            </a:r>
            <a:r>
              <a:rPr lang="en-US" dirty="0"/>
              <a:t>, also known as </a:t>
            </a:r>
            <a:r>
              <a:rPr lang="en-US" b="1" dirty="0"/>
              <a:t>intensity</a:t>
            </a:r>
            <a:r>
              <a:rPr lang="en-US" dirty="0"/>
              <a:t>, refers to the </a:t>
            </a:r>
            <a:r>
              <a:rPr lang="en-US" b="1" dirty="0"/>
              <a:t>purity </a:t>
            </a:r>
            <a:r>
              <a:rPr lang="en-US" dirty="0"/>
              <a:t>and </a:t>
            </a:r>
            <a:r>
              <a:rPr lang="en-US" b="1" dirty="0"/>
              <a:t>vividness </a:t>
            </a:r>
            <a:r>
              <a:rPr lang="en-US" dirty="0"/>
              <a:t>of a color, ranging from </a:t>
            </a:r>
            <a:r>
              <a:rPr lang="en-US" b="1" dirty="0"/>
              <a:t>fully saturated </a:t>
            </a:r>
            <a:r>
              <a:rPr lang="en-US" dirty="0"/>
              <a:t>(vibrant) to </a:t>
            </a:r>
            <a:r>
              <a:rPr lang="en-US" b="1" dirty="0"/>
              <a:t>desaturated </a:t>
            </a:r>
            <a:r>
              <a:rPr lang="en-US" dirty="0"/>
              <a:t>(grayed).</a:t>
            </a:r>
            <a:endParaRPr lang="en-IN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FAAB32-3D8F-B21A-1472-622E1FEEFC9D}"/>
              </a:ext>
            </a:extLst>
          </p:cNvPr>
          <p:cNvGrpSpPr/>
          <p:nvPr/>
        </p:nvGrpSpPr>
        <p:grpSpPr>
          <a:xfrm>
            <a:off x="476353" y="3265967"/>
            <a:ext cx="2884685" cy="3044582"/>
            <a:chOff x="476353" y="3265967"/>
            <a:chExt cx="2884685" cy="30445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8E3208-A6F4-868A-D3BF-C40B760D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1" t="17481" r="36167" b="17481"/>
            <a:stretch/>
          </p:blipFill>
          <p:spPr>
            <a:xfrm>
              <a:off x="476353" y="3265967"/>
              <a:ext cx="2884685" cy="304458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461605-A648-D66C-000B-CC1081E503FA}"/>
                </a:ext>
              </a:extLst>
            </p:cNvPr>
            <p:cNvSpPr txBox="1"/>
            <p:nvPr/>
          </p:nvSpPr>
          <p:spPr>
            <a:xfrm>
              <a:off x="1918695" y="5625224"/>
              <a:ext cx="686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300" dirty="0"/>
                <a:t>HUE</a:t>
              </a:r>
              <a:endParaRPr lang="en-IN" b="1" spc="3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F9470E-1012-C644-BE7E-AC0E646801E6}"/>
              </a:ext>
            </a:extLst>
          </p:cNvPr>
          <p:cNvGrpSpPr/>
          <p:nvPr/>
        </p:nvGrpSpPr>
        <p:grpSpPr>
          <a:xfrm>
            <a:off x="3706211" y="3263998"/>
            <a:ext cx="3052121" cy="3046551"/>
            <a:chOff x="3706211" y="3263998"/>
            <a:chExt cx="3052121" cy="30465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9CFF33-E32A-8DE1-C7D7-CFD7B58D7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39" t="17838" r="35812" b="17838"/>
            <a:stretch/>
          </p:blipFill>
          <p:spPr>
            <a:xfrm>
              <a:off x="3706211" y="3263998"/>
              <a:ext cx="3052121" cy="304655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0D09406-82C4-568C-BED2-59C68BDB24AF}"/>
                </a:ext>
              </a:extLst>
            </p:cNvPr>
            <p:cNvSpPr txBox="1"/>
            <p:nvPr/>
          </p:nvSpPr>
          <p:spPr>
            <a:xfrm>
              <a:off x="5092199" y="5625224"/>
              <a:ext cx="10038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300" dirty="0"/>
                <a:t>VALUE</a:t>
              </a:r>
              <a:endParaRPr lang="en-IN" b="1" spc="3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62D470B-D2FD-AE91-7F6B-B1256FEDC213}"/>
              </a:ext>
            </a:extLst>
          </p:cNvPr>
          <p:cNvGrpSpPr/>
          <p:nvPr/>
        </p:nvGrpSpPr>
        <p:grpSpPr>
          <a:xfrm>
            <a:off x="7297912" y="3263997"/>
            <a:ext cx="3214332" cy="3046551"/>
            <a:chOff x="7297912" y="3263997"/>
            <a:chExt cx="3214332" cy="30465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BF65E8-69BF-74E3-7856-7EB4463F3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69" t="18919" r="35439" b="18919"/>
            <a:stretch/>
          </p:blipFill>
          <p:spPr>
            <a:xfrm>
              <a:off x="7297912" y="3263997"/>
              <a:ext cx="3214332" cy="304655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52D95D-EBF1-92F1-65BA-37B0E4E172D3}"/>
                </a:ext>
              </a:extLst>
            </p:cNvPr>
            <p:cNvSpPr txBox="1"/>
            <p:nvPr/>
          </p:nvSpPr>
          <p:spPr>
            <a:xfrm>
              <a:off x="8349154" y="5625224"/>
              <a:ext cx="1822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spc="300" dirty="0"/>
                <a:t>SATURATION</a:t>
              </a:r>
              <a:endParaRPr lang="en-IN" b="1" spc="300" dirty="0"/>
            </a:p>
          </p:txBody>
        </p:sp>
      </p:grpSp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44B49C81-20E3-D7DD-D82B-0D1499DE0E8D}"/>
              </a:ext>
            </a:extLst>
          </p:cNvPr>
          <p:cNvSpPr txBox="1"/>
          <p:nvPr/>
        </p:nvSpPr>
        <p:spPr>
          <a:xfrm>
            <a:off x="11464413" y="5255892"/>
            <a:ext cx="733999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IN" b="1" dirty="0">
                <a:solidFill>
                  <a:schemeClr val="bg1"/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0217487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7C3FB-77C5-9F42-8C3D-CC61A32C1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Color Palette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EF306-E1B7-446A-349C-5EFD7E1B7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59939"/>
            <a:ext cx="5964821" cy="1938122"/>
          </a:xfrm>
        </p:spPr>
        <p:txBody>
          <a:bodyPr/>
          <a:lstStyle/>
          <a:p>
            <a:r>
              <a:rPr lang="en-US" b="1" dirty="0"/>
              <a:t>Monochromatic color </a:t>
            </a:r>
            <a:r>
              <a:rPr lang="en-US" dirty="0"/>
              <a:t>schemes are formed using various </a:t>
            </a:r>
            <a:r>
              <a:rPr lang="en-US" b="1" dirty="0"/>
              <a:t>tones </a:t>
            </a:r>
            <a:r>
              <a:rPr lang="en-US" dirty="0"/>
              <a:t>and </a:t>
            </a:r>
            <a:r>
              <a:rPr lang="en-US" b="1" dirty="0"/>
              <a:t>shades </a:t>
            </a:r>
            <a:r>
              <a:rPr lang="en-US" dirty="0"/>
              <a:t>of </a:t>
            </a:r>
            <a:r>
              <a:rPr lang="en-US" b="1" dirty="0"/>
              <a:t>one single color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C4CBBB-5675-0513-988C-E9F221586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4" r="21784"/>
          <a:stretch/>
        </p:blipFill>
        <p:spPr>
          <a:xfrm>
            <a:off x="317481" y="1238250"/>
            <a:ext cx="4945182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59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78651-DF20-9F72-7CB0-64EE8FFC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A8CB-353B-8083-08FF-D8712C04A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Color Palette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7FB3C-1B14-D016-4CA8-4245AFF1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59939"/>
            <a:ext cx="5964821" cy="1938122"/>
          </a:xfrm>
        </p:spPr>
        <p:txBody>
          <a:bodyPr/>
          <a:lstStyle/>
          <a:p>
            <a:r>
              <a:rPr lang="en-US" b="1" dirty="0"/>
              <a:t>Analogous color </a:t>
            </a:r>
            <a:r>
              <a:rPr lang="en-US" dirty="0"/>
              <a:t>scheme is formed of </a:t>
            </a:r>
            <a:r>
              <a:rPr lang="en-US" b="1" dirty="0"/>
              <a:t>three colors </a:t>
            </a:r>
            <a:r>
              <a:rPr lang="en-US" dirty="0"/>
              <a:t>that are </a:t>
            </a:r>
            <a:r>
              <a:rPr lang="en-US" b="1" dirty="0"/>
              <a:t>located next to each other </a:t>
            </a:r>
            <a:r>
              <a:rPr lang="en-US" dirty="0"/>
              <a:t>on the color wheel.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DB2EB-6639-6BD7-E963-D78F64906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4" r="21784"/>
          <a:stretch/>
        </p:blipFill>
        <p:spPr>
          <a:xfrm>
            <a:off x="317481" y="1238250"/>
            <a:ext cx="4945182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97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03F0-9DF5-712A-3D59-AEDAD9C4F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C6E47-7F5A-E839-1054-4492B848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Color Palette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44552-9B53-989F-1001-2A61C9E1B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59939"/>
            <a:ext cx="5964821" cy="1938122"/>
          </a:xfrm>
        </p:spPr>
        <p:txBody>
          <a:bodyPr/>
          <a:lstStyle/>
          <a:p>
            <a:r>
              <a:rPr lang="en-US" b="1" dirty="0"/>
              <a:t>Complementary color </a:t>
            </a:r>
            <a:r>
              <a:rPr lang="en-US" dirty="0"/>
              <a:t>palettes are comprised of colors that are </a:t>
            </a:r>
            <a:r>
              <a:rPr lang="en-US" b="1" dirty="0"/>
              <a:t>placed in front of each other </a:t>
            </a:r>
            <a:r>
              <a:rPr lang="en-US" dirty="0"/>
              <a:t>on the color wheel.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9290E-F0CA-B3BC-B4A4-4FA92C856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4" r="21784"/>
          <a:stretch/>
        </p:blipFill>
        <p:spPr>
          <a:xfrm>
            <a:off x="317481" y="1238250"/>
            <a:ext cx="4945182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07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0D8C9-26F6-37DC-1726-F89E9D6C9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C330-3F10-5A7C-57D1-1EDEBDD66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Design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EB91F-B3B1-2243-1AA9-C98761080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IN" dirty="0"/>
              <a:t>Section – 1a</a:t>
            </a:r>
          </a:p>
        </p:txBody>
      </p:sp>
    </p:spTree>
    <p:extLst>
      <p:ext uri="{BB962C8B-B14F-4D97-AF65-F5344CB8AC3E}">
        <p14:creationId xmlns:p14="http://schemas.microsoft.com/office/powerpoint/2010/main" val="182507201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A16E0-29AB-626B-AE17-EB4DF4494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828C-A0D0-9941-C11A-6DEDAF12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Color Palette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0A69E-FAB9-71B3-7065-F2F5AC15E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97871"/>
            <a:ext cx="5964821" cy="2462257"/>
          </a:xfrm>
        </p:spPr>
        <p:txBody>
          <a:bodyPr/>
          <a:lstStyle/>
          <a:p>
            <a:r>
              <a:rPr lang="en-US" b="1" dirty="0"/>
              <a:t>Split-complementary </a:t>
            </a:r>
            <a:r>
              <a:rPr lang="en-US" dirty="0"/>
              <a:t>color palette differs from the complementary color palette only in that it employs a </a:t>
            </a:r>
            <a:r>
              <a:rPr lang="en-US" b="1" dirty="0"/>
              <a:t>higher number of colors</a:t>
            </a:r>
            <a:r>
              <a:rPr lang="en-US" dirty="0"/>
              <a:t>. </a:t>
            </a:r>
            <a:r>
              <a:rPr lang="en-US" b="1" dirty="0"/>
              <a:t>E.g.</a:t>
            </a:r>
            <a:r>
              <a:rPr lang="en-US" dirty="0"/>
              <a:t>, if you choose the color blue, you’ll then need to take the two colors that are adjacent to its opposite color, which in this case would be yellow and red.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81B45-B843-9939-6B59-8F0AA61A4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4" r="21784"/>
          <a:stretch/>
        </p:blipFill>
        <p:spPr>
          <a:xfrm>
            <a:off x="317481" y="1238250"/>
            <a:ext cx="4945182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57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EAF16-1010-0A91-5543-8AD4ECA07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2CAEE-C1D1-656F-20A5-C1ADB1CC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Color Palette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FD63A-5081-18C3-11D9-8F504C33A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459939"/>
            <a:ext cx="5964821" cy="1938122"/>
          </a:xfrm>
        </p:spPr>
        <p:txBody>
          <a:bodyPr/>
          <a:lstStyle/>
          <a:p>
            <a:r>
              <a:rPr lang="en-US" b="1" dirty="0"/>
              <a:t>Triadic color </a:t>
            </a:r>
            <a:r>
              <a:rPr lang="en-US" dirty="0"/>
              <a:t>scheme is based on </a:t>
            </a:r>
            <a:r>
              <a:rPr lang="en-US" b="1" dirty="0"/>
              <a:t>three separate colors </a:t>
            </a:r>
            <a:r>
              <a:rPr lang="en-US" dirty="0"/>
              <a:t>that are </a:t>
            </a:r>
            <a:r>
              <a:rPr lang="en-US" b="1" dirty="0"/>
              <a:t>equidistant </a:t>
            </a:r>
            <a:r>
              <a:rPr lang="en-US" dirty="0"/>
              <a:t>on the color wheel. 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A829F-6D0A-6A90-3B6D-3C6108593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4" r="21784"/>
          <a:stretch/>
        </p:blipFill>
        <p:spPr>
          <a:xfrm>
            <a:off x="317481" y="1238250"/>
            <a:ext cx="4945182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69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3B1B-47D2-686F-E28B-3B68A57B8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for choosing a </a:t>
            </a:r>
            <a:r>
              <a:rPr lang="en-IN" dirty="0" err="1"/>
              <a:t>color</a:t>
            </a:r>
            <a:r>
              <a:rPr lang="en-IN" dirty="0"/>
              <a:t> palette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5D77B-3F0E-186A-4AAB-C7B892CFF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Adobe Color</a:t>
            </a:r>
            <a:endParaRPr lang="en-IN" dirty="0"/>
          </a:p>
          <a:p>
            <a:r>
              <a:rPr lang="en-IN" dirty="0" err="1">
                <a:hlinkClick r:id="rId3"/>
              </a:rPr>
              <a:t>Coolors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382934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2ADC-2508-565E-531D-93EC0408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A860E-5F3C-A0C3-ADE4-4BF700B34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75446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07AB30-FFB2-1777-8FBF-9F2D14A3C6B0}"/>
              </a:ext>
            </a:extLst>
          </p:cNvPr>
          <p:cNvSpPr txBox="1"/>
          <p:nvPr/>
        </p:nvSpPr>
        <p:spPr>
          <a:xfrm>
            <a:off x="2454619" y="2767281"/>
            <a:ext cx="72827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Why Typography?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321427789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E44D5F-FF39-396B-E8C6-C0CACD37544A}"/>
              </a:ext>
            </a:extLst>
          </p:cNvPr>
          <p:cNvSpPr txBox="1"/>
          <p:nvPr/>
        </p:nvSpPr>
        <p:spPr>
          <a:xfrm>
            <a:off x="636143" y="3105834"/>
            <a:ext cx="10919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Roboto Condensed Medium" panose="02000000000000000000" pitchFamily="2" charset="0"/>
                <a:ea typeface="Roboto Condensed Medium" panose="02000000000000000000" pitchFamily="2" charset="0"/>
              </a:rPr>
              <a:t>“</a:t>
            </a:r>
            <a:r>
              <a:rPr lang="en-US" sz="3600" b="0" i="0" u="none" strike="noStrike" dirty="0">
                <a:solidFill>
                  <a:srgbClr val="FFFF00"/>
                </a:solidFill>
                <a:effectLst/>
                <a:latin typeface="Roboto Condensed Medium" panose="02000000000000000000" pitchFamily="2" charset="0"/>
                <a:ea typeface="Roboto Condensed Medium" panose="02000000000000000000" pitchFamily="2" charset="0"/>
              </a:rPr>
              <a:t>&gt;90%</a:t>
            </a:r>
            <a:r>
              <a:rPr lang="en-US" sz="3600" b="0" i="0" u="none" strike="noStrike" dirty="0">
                <a:effectLst/>
                <a:latin typeface="Roboto Condensed Medium" panose="02000000000000000000" pitchFamily="2" charset="0"/>
                <a:ea typeface="Roboto Condensed Medium" panose="02000000000000000000" pitchFamily="2" charset="0"/>
              </a:rPr>
              <a:t> of the information on the web is written language.”</a:t>
            </a:r>
            <a:endParaRPr lang="en-US" sz="3600" dirty="0">
              <a:latin typeface="Roboto Condensed Medium" panose="02000000000000000000" pitchFamily="2" charset="0"/>
              <a:ea typeface="Roboto Condensed Medium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EE1319-C68A-C03E-C855-C1D295DE073E}"/>
              </a:ext>
            </a:extLst>
          </p:cNvPr>
          <p:cNvSpPr txBox="1"/>
          <p:nvPr/>
        </p:nvSpPr>
        <p:spPr>
          <a:xfrm>
            <a:off x="0" y="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#Fact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C3A3D-31F8-28FB-8646-65B5D1E2F010}"/>
              </a:ext>
            </a:extLst>
          </p:cNvPr>
          <p:cNvSpPr txBox="1"/>
          <p:nvPr/>
        </p:nvSpPr>
        <p:spPr>
          <a:xfrm>
            <a:off x="8613428" y="3896087"/>
            <a:ext cx="27570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N" sz="2400" dirty="0"/>
              <a:t>- Oliver Reichenstein</a:t>
            </a:r>
          </a:p>
        </p:txBody>
      </p:sp>
    </p:spTree>
    <p:extLst>
      <p:ext uri="{BB962C8B-B14F-4D97-AF65-F5344CB8AC3E}">
        <p14:creationId xmlns:p14="http://schemas.microsoft.com/office/powerpoint/2010/main" val="131497357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B938-0DCD-86A9-3522-934813145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440BB-7336-592B-B256-57B8B875D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551" y="822514"/>
            <a:ext cx="11927268" cy="563149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Typography </a:t>
            </a:r>
            <a:r>
              <a:rPr lang="en-US" dirty="0"/>
              <a:t>focuses on </a:t>
            </a:r>
            <a:r>
              <a:rPr lang="en-US" b="1" dirty="0"/>
              <a:t>using fonts </a:t>
            </a:r>
            <a:r>
              <a:rPr lang="en-US" dirty="0"/>
              <a:t>and </a:t>
            </a:r>
            <a:r>
              <a:rPr lang="en-US" b="1" dirty="0"/>
              <a:t>typefaces </a:t>
            </a:r>
            <a:r>
              <a:rPr lang="en-US" dirty="0"/>
              <a:t>to make text </a:t>
            </a:r>
            <a:r>
              <a:rPr lang="en-US" b="1" dirty="0"/>
              <a:t>easy to read</a:t>
            </a:r>
            <a:r>
              <a:rPr lang="en-US" dirty="0"/>
              <a:t>, </a:t>
            </a:r>
            <a:r>
              <a:rPr lang="en-US" b="1" dirty="0"/>
              <a:t>clear</a:t>
            </a:r>
            <a:r>
              <a:rPr lang="en-US" dirty="0"/>
              <a:t>, and </a:t>
            </a:r>
            <a:r>
              <a:rPr lang="en-US" b="1" dirty="0"/>
              <a:t>visually appealing</a:t>
            </a:r>
            <a:r>
              <a:rPr lang="en-US" dirty="0"/>
              <a:t>. </a:t>
            </a:r>
          </a:p>
          <a:p>
            <a:r>
              <a:rPr lang="en-US" dirty="0"/>
              <a:t>It involves the </a:t>
            </a:r>
            <a:r>
              <a:rPr lang="en-US" b="1" dirty="0"/>
              <a:t>style</a:t>
            </a:r>
            <a:r>
              <a:rPr lang="en-US" dirty="0"/>
              <a:t>, </a:t>
            </a:r>
            <a:r>
              <a:rPr lang="en-US" b="1" dirty="0"/>
              <a:t>appearance</a:t>
            </a:r>
            <a:r>
              <a:rPr lang="en-US" dirty="0"/>
              <a:t>, and </a:t>
            </a:r>
            <a:r>
              <a:rPr lang="en-US" b="1" dirty="0"/>
              <a:t>structure </a:t>
            </a:r>
            <a:r>
              <a:rPr lang="en-US" dirty="0"/>
              <a:t>of </a:t>
            </a:r>
            <a:r>
              <a:rPr lang="en-US" b="1" dirty="0"/>
              <a:t>fonts </a:t>
            </a:r>
            <a:r>
              <a:rPr lang="en-US" dirty="0"/>
              <a:t>to evoke emotions and communicate messages effectively. </a:t>
            </a:r>
          </a:p>
          <a:p>
            <a:r>
              <a:rPr lang="en-US" dirty="0"/>
              <a:t>Typography </a:t>
            </a:r>
            <a:r>
              <a:rPr lang="en-US" b="1" dirty="0"/>
              <a:t>maintains visual balance </a:t>
            </a:r>
            <a:r>
              <a:rPr lang="en-US" dirty="0"/>
              <a:t>and </a:t>
            </a:r>
            <a:r>
              <a:rPr lang="en-US" b="1" dirty="0"/>
              <a:t>improves accessibility </a:t>
            </a:r>
            <a:r>
              <a:rPr lang="en-US" dirty="0"/>
              <a:t>by making the text highly readable.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313EC-E89B-0205-0013-3C6CA7FEE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81" y="3051775"/>
            <a:ext cx="7021238" cy="351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670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618C-C918-1818-B743-25F1271FE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Typography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B68E2-C101-013A-4A97-5FDA42870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Reflects </a:t>
            </a:r>
            <a:r>
              <a:rPr lang="en-US" i="1" dirty="0"/>
              <a:t>personality</a:t>
            </a:r>
            <a:r>
              <a:rPr lang="en-US" dirty="0"/>
              <a:t> and looks </a:t>
            </a:r>
            <a:r>
              <a:rPr lang="en-US" i="1" dirty="0"/>
              <a:t>professional</a:t>
            </a:r>
            <a:r>
              <a:rPr lang="en-US" dirty="0"/>
              <a:t>.</a:t>
            </a:r>
          </a:p>
          <a:p>
            <a:r>
              <a:rPr lang="en-US" dirty="0"/>
              <a:t>Helps to be </a:t>
            </a:r>
            <a:r>
              <a:rPr lang="en-US" i="1" dirty="0"/>
              <a:t>consistent</a:t>
            </a:r>
            <a:r>
              <a:rPr lang="en-US" dirty="0"/>
              <a:t>.</a:t>
            </a:r>
          </a:p>
          <a:p>
            <a:r>
              <a:rPr lang="en-US" dirty="0"/>
              <a:t>Helps user </a:t>
            </a:r>
            <a:r>
              <a:rPr lang="en-US" i="1" dirty="0"/>
              <a:t>remember</a:t>
            </a:r>
            <a:r>
              <a:rPr lang="en-US" dirty="0"/>
              <a:t> your product.</a:t>
            </a:r>
          </a:p>
          <a:p>
            <a:r>
              <a:rPr lang="en-US" dirty="0"/>
              <a:t>Sets the right </a:t>
            </a:r>
            <a:r>
              <a:rPr lang="en-US" i="1" dirty="0"/>
              <a:t>tone </a:t>
            </a:r>
            <a:r>
              <a:rPr lang="en-US" dirty="0"/>
              <a:t>and creates </a:t>
            </a:r>
            <a:r>
              <a:rPr lang="en-US" i="1" dirty="0"/>
              <a:t>context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406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D3492-6B12-A764-5536-42FFBD9C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Elements of Typography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5A585D-225E-6D60-B10C-FE85B12B2B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1763" y="863600"/>
          <a:ext cx="11928474" cy="40843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339063">
                  <a:extLst>
                    <a:ext uri="{9D8B030D-6E8A-4147-A177-3AD203B41FA5}">
                      <a16:colId xmlns:a16="http://schemas.microsoft.com/office/drawing/2014/main" val="2282744753"/>
                    </a:ext>
                  </a:extLst>
                </a:gridCol>
                <a:gridCol w="9589411">
                  <a:extLst>
                    <a:ext uri="{9D8B030D-6E8A-4147-A177-3AD203B41FA5}">
                      <a16:colId xmlns:a16="http://schemas.microsoft.com/office/drawing/2014/main" val="4153981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 dirty="0"/>
                        <a:t>Element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125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Fonts and Typefaces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Fonts refer to the </a:t>
                      </a:r>
                      <a:r>
                        <a:rPr lang="en-US" sz="2000" b="1" dirty="0"/>
                        <a:t>weights</a:t>
                      </a:r>
                      <a:r>
                        <a:rPr lang="en-US" sz="2000" dirty="0"/>
                        <a:t>, </a:t>
                      </a:r>
                      <a:r>
                        <a:rPr lang="en-US" sz="2000" b="1" dirty="0"/>
                        <a:t>widths</a:t>
                      </a:r>
                      <a:r>
                        <a:rPr lang="en-US" sz="2000" dirty="0"/>
                        <a:t>, and </a:t>
                      </a:r>
                      <a:r>
                        <a:rPr lang="en-US" sz="2000" b="1" dirty="0"/>
                        <a:t>styles</a:t>
                      </a:r>
                      <a:r>
                        <a:rPr lang="en-US" sz="2000" dirty="0"/>
                        <a:t> that constitute a typeface, and a </a:t>
                      </a:r>
                      <a:r>
                        <a:rPr lang="en-US" sz="2000" b="1" dirty="0"/>
                        <a:t>typeface </a:t>
                      </a:r>
                      <a:r>
                        <a:rPr lang="en-US" sz="2000" dirty="0"/>
                        <a:t>is a </a:t>
                      </a:r>
                      <a:r>
                        <a:rPr lang="en-US" sz="2000" b="1" dirty="0"/>
                        <a:t>family of related fonts</a:t>
                      </a:r>
                      <a:r>
                        <a:rPr lang="en-US" sz="2000" dirty="0"/>
                        <a:t>. The </a:t>
                      </a:r>
                      <a:r>
                        <a:rPr lang="en-US" sz="2000" b="1" dirty="0"/>
                        <a:t>three </a:t>
                      </a:r>
                      <a:r>
                        <a:rPr lang="en-US" sz="2000" dirty="0"/>
                        <a:t>basic kinds of typeface are </a:t>
                      </a:r>
                      <a:r>
                        <a:rPr lang="en-US" sz="2000" b="0" i="1" dirty="0"/>
                        <a:t>serif</a:t>
                      </a:r>
                      <a:r>
                        <a:rPr lang="en-US" sz="2000" b="0" i="0" dirty="0"/>
                        <a:t>,</a:t>
                      </a:r>
                      <a:r>
                        <a:rPr lang="en-US" sz="2000" b="0" i="1" dirty="0"/>
                        <a:t> sans-serif</a:t>
                      </a:r>
                      <a:r>
                        <a:rPr lang="en-US" sz="2000" dirty="0"/>
                        <a:t>, and decorative.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b="1" dirty="0"/>
                        <a:t>Keep</a:t>
                      </a:r>
                      <a:r>
                        <a:rPr lang="en-US" sz="2000" dirty="0"/>
                        <a:t>ing your </a:t>
                      </a:r>
                      <a:r>
                        <a:rPr lang="en-US" sz="2000" b="1" dirty="0"/>
                        <a:t>typefaces consistent </a:t>
                      </a:r>
                      <a:r>
                        <a:rPr lang="en-US" sz="2000" dirty="0"/>
                        <a:t>is the key to </a:t>
                      </a:r>
                      <a:r>
                        <a:rPr lang="en-US" sz="2000" b="1" dirty="0"/>
                        <a:t>avoiding confusion</a:t>
                      </a:r>
                      <a:r>
                        <a:rPr lang="en-US" sz="2000" dirty="0"/>
                        <a:t>. 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351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White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Also known as ‘</a:t>
                      </a:r>
                      <a:r>
                        <a:rPr lang="en-US" sz="2000" b="1" dirty="0"/>
                        <a:t>negative space</a:t>
                      </a:r>
                      <a:r>
                        <a:rPr lang="en-US" sz="2000" dirty="0"/>
                        <a:t>,’ white space is the </a:t>
                      </a:r>
                      <a:r>
                        <a:rPr lang="en-US" sz="2000" b="1" dirty="0"/>
                        <a:t>space around text </a:t>
                      </a:r>
                      <a:r>
                        <a:rPr lang="en-US" sz="2000" dirty="0"/>
                        <a:t>or </a:t>
                      </a:r>
                      <a:r>
                        <a:rPr lang="en-US" sz="2000" b="1" dirty="0"/>
                        <a:t>graphics</a:t>
                      </a:r>
                      <a:r>
                        <a:rPr lang="en-US" sz="2000" dirty="0"/>
                        <a:t>. It tends to go unnoticed by the user, but </a:t>
                      </a:r>
                      <a:r>
                        <a:rPr lang="en-US" sz="2000" b="1" dirty="0"/>
                        <a:t>proper use </a:t>
                      </a:r>
                      <a:r>
                        <a:rPr lang="en-US" sz="2000" dirty="0"/>
                        <a:t>of white space </a:t>
                      </a:r>
                      <a:r>
                        <a:rPr lang="en-US" sz="2000" b="1" dirty="0"/>
                        <a:t>ensures </a:t>
                      </a:r>
                      <a:r>
                        <a:rPr lang="en-US" sz="2000" dirty="0"/>
                        <a:t>the </a:t>
                      </a:r>
                      <a:r>
                        <a:rPr lang="en-US" sz="2000" b="1" dirty="0"/>
                        <a:t>interface is uncluttered</a:t>
                      </a:r>
                      <a:r>
                        <a:rPr lang="en-US" sz="2000" dirty="0"/>
                        <a:t>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037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It ensure there is </a:t>
                      </a:r>
                      <a:r>
                        <a:rPr lang="en-US" sz="2000" b="1" dirty="0"/>
                        <a:t>equal space</a:t>
                      </a:r>
                      <a:r>
                        <a:rPr lang="en-US" sz="2000" dirty="0"/>
                        <a:t>, </a:t>
                      </a:r>
                      <a:r>
                        <a:rPr lang="en-US" sz="2000" b="1" dirty="0"/>
                        <a:t>size</a:t>
                      </a:r>
                      <a:r>
                        <a:rPr lang="en-US" sz="2000" dirty="0"/>
                        <a:t>, and </a:t>
                      </a:r>
                      <a:r>
                        <a:rPr lang="en-US" sz="2000" b="1" dirty="0"/>
                        <a:t>distances </a:t>
                      </a:r>
                      <a:r>
                        <a:rPr lang="en-US" sz="2000" dirty="0"/>
                        <a:t>between element.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882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Color has three key components: </a:t>
                      </a:r>
                      <a:r>
                        <a:rPr lang="en-US" sz="2000" b="1" dirty="0"/>
                        <a:t>value</a:t>
                      </a:r>
                      <a:r>
                        <a:rPr lang="en-US" sz="2000" dirty="0"/>
                        <a:t>, </a:t>
                      </a:r>
                      <a:r>
                        <a:rPr lang="en-US" sz="2000" b="1" dirty="0"/>
                        <a:t>hue</a:t>
                      </a:r>
                      <a:r>
                        <a:rPr lang="en-US" sz="2000" dirty="0"/>
                        <a:t>, and </a:t>
                      </a:r>
                      <a:r>
                        <a:rPr lang="en-US" sz="2000" b="1" dirty="0"/>
                        <a:t>saturation</a:t>
                      </a:r>
                      <a:r>
                        <a:rPr lang="en-US" sz="2000" dirty="0"/>
                        <a:t>. 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267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Hierarchy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Typographical hierarchy aims to create a clear </a:t>
                      </a:r>
                      <a:r>
                        <a:rPr lang="en-US" sz="2000" b="1" dirty="0"/>
                        <a:t>distinction </a:t>
                      </a:r>
                      <a:r>
                        <a:rPr lang="en-US" sz="2000" dirty="0"/>
                        <a:t>between </a:t>
                      </a:r>
                      <a:r>
                        <a:rPr lang="en-US" sz="2000" b="1" dirty="0"/>
                        <a:t>prominent pieces </a:t>
                      </a:r>
                      <a:r>
                        <a:rPr lang="en-US" sz="2000" dirty="0"/>
                        <a:t>of copy that should be </a:t>
                      </a:r>
                      <a:r>
                        <a:rPr lang="en-US" sz="2000" b="1" dirty="0"/>
                        <a:t>noticed </a:t>
                      </a:r>
                      <a:r>
                        <a:rPr lang="en-US" sz="2000" dirty="0"/>
                        <a:t>and </a:t>
                      </a:r>
                      <a:r>
                        <a:rPr lang="en-US" sz="2000" b="1" dirty="0"/>
                        <a:t>read first</a:t>
                      </a:r>
                      <a:r>
                        <a:rPr lang="en-US" sz="2000" dirty="0"/>
                        <a:t>, </a:t>
                      </a:r>
                      <a:r>
                        <a:rPr lang="en-US" sz="2000" b="1" dirty="0"/>
                        <a:t>and standard text copy</a:t>
                      </a:r>
                      <a:r>
                        <a:rPr lang="en-US" sz="2000" dirty="0"/>
                        <a:t>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095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b="1" dirty="0"/>
                        <a:t>Contrast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dirty="0"/>
                        <a:t>Contrast helps to convey which </a:t>
                      </a:r>
                      <a:r>
                        <a:rPr lang="en-US" sz="2000" b="1" dirty="0"/>
                        <a:t>ideas </a:t>
                      </a:r>
                      <a:r>
                        <a:rPr lang="en-US" sz="2000" dirty="0"/>
                        <a:t>or </a:t>
                      </a:r>
                      <a:r>
                        <a:rPr lang="en-US" sz="2000" b="1" dirty="0"/>
                        <a:t>message </a:t>
                      </a:r>
                      <a:r>
                        <a:rPr lang="en-US" sz="2000" dirty="0"/>
                        <a:t>you want </a:t>
                      </a:r>
                      <a:r>
                        <a:rPr lang="en-US" sz="2000" b="1" dirty="0"/>
                        <a:t>to emphasize </a:t>
                      </a:r>
                      <a:r>
                        <a:rPr lang="en-US" sz="2000" dirty="0"/>
                        <a:t>to your readers.</a:t>
                      </a:r>
                      <a:endParaRPr lang="en-IN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794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69371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488E-5636-83C4-56DB-6D12A2EC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Typographic Classifications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F611B-0F71-EC32-5D06-186AD144E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typeface</a:t>
            </a:r>
            <a:r>
              <a:rPr lang="en-US" dirty="0"/>
              <a:t>, also known as a </a:t>
            </a:r>
            <a:r>
              <a:rPr lang="en-US" b="1" dirty="0"/>
              <a:t>font family</a:t>
            </a:r>
            <a:r>
              <a:rPr lang="en-US" dirty="0"/>
              <a:t>, can set the </a:t>
            </a:r>
            <a:r>
              <a:rPr lang="en-US" b="1" dirty="0"/>
              <a:t>overall tone </a:t>
            </a:r>
            <a:r>
              <a:rPr lang="en-US" dirty="0"/>
              <a:t>and </a:t>
            </a:r>
            <a:r>
              <a:rPr lang="en-US" b="1" dirty="0"/>
              <a:t>personality </a:t>
            </a:r>
            <a:r>
              <a:rPr lang="en-US" dirty="0"/>
              <a:t>of your site or application, as well as </a:t>
            </a:r>
            <a:r>
              <a:rPr lang="en-US" b="1" dirty="0"/>
              <a:t>increase</a:t>
            </a:r>
            <a:r>
              <a:rPr lang="en-US" dirty="0"/>
              <a:t> (or </a:t>
            </a:r>
            <a:r>
              <a:rPr lang="en-US" b="1" dirty="0"/>
              <a:t>decrease</a:t>
            </a:r>
            <a:r>
              <a:rPr lang="en-US" dirty="0"/>
              <a:t>) </a:t>
            </a:r>
            <a:r>
              <a:rPr lang="en-US" b="1" dirty="0"/>
              <a:t>readability</a:t>
            </a:r>
            <a:r>
              <a:rPr lang="en-US" dirty="0"/>
              <a:t>.</a:t>
            </a:r>
          </a:p>
          <a:p>
            <a:r>
              <a:rPr lang="en-US" dirty="0"/>
              <a:t>Some common characteristics of typefaces are:</a:t>
            </a:r>
          </a:p>
          <a:p>
            <a:pPr lvl="1"/>
            <a:r>
              <a:rPr lang="en-US" b="1" dirty="0"/>
              <a:t>Baseline</a:t>
            </a:r>
            <a:r>
              <a:rPr lang="en-US" dirty="0"/>
              <a:t>: An </a:t>
            </a:r>
            <a:r>
              <a:rPr lang="en-US" b="1" dirty="0"/>
              <a:t>imaginary line </a:t>
            </a:r>
            <a:r>
              <a:rPr lang="en-US" dirty="0"/>
              <a:t>where letters sit</a:t>
            </a:r>
          </a:p>
          <a:p>
            <a:pPr lvl="1"/>
            <a:r>
              <a:rPr lang="en-US" b="1" dirty="0"/>
              <a:t>X-height</a:t>
            </a:r>
            <a:r>
              <a:rPr lang="en-US" dirty="0"/>
              <a:t>: The </a:t>
            </a:r>
            <a:r>
              <a:rPr lang="en-US" b="1" dirty="0"/>
              <a:t>height </a:t>
            </a:r>
            <a:r>
              <a:rPr lang="en-US" dirty="0"/>
              <a:t>of the </a:t>
            </a:r>
            <a:r>
              <a:rPr lang="en-US" b="1" dirty="0"/>
              <a:t>typeface’s lowercase letters</a:t>
            </a:r>
            <a:r>
              <a:rPr lang="en-US" dirty="0"/>
              <a:t>, </a:t>
            </a:r>
            <a:r>
              <a:rPr lang="en-US" b="1" dirty="0">
                <a:solidFill>
                  <a:schemeClr val="accent6"/>
                </a:solidFill>
              </a:rPr>
              <a:t>not including </a:t>
            </a:r>
            <a:r>
              <a:rPr lang="en-US" i="1" dirty="0">
                <a:solidFill>
                  <a:schemeClr val="accent6"/>
                </a:solidFill>
              </a:rPr>
              <a:t>ascenders</a:t>
            </a:r>
            <a:r>
              <a:rPr lang="en-US" dirty="0">
                <a:solidFill>
                  <a:schemeClr val="accent6"/>
                </a:solidFill>
              </a:rPr>
              <a:t> or </a:t>
            </a:r>
            <a:r>
              <a:rPr lang="en-US" i="1" dirty="0">
                <a:solidFill>
                  <a:schemeClr val="accent6"/>
                </a:solidFill>
              </a:rPr>
              <a:t>descenders</a:t>
            </a:r>
          </a:p>
          <a:p>
            <a:pPr lvl="1"/>
            <a:r>
              <a:rPr lang="en-US" b="1" dirty="0"/>
              <a:t>Foot</a:t>
            </a:r>
            <a:r>
              <a:rPr lang="en-US" dirty="0"/>
              <a:t>: the </a:t>
            </a:r>
            <a:r>
              <a:rPr lang="en-US" b="1" dirty="0"/>
              <a:t>part </a:t>
            </a:r>
            <a:r>
              <a:rPr lang="en-US" dirty="0"/>
              <a:t>of the letter that </a:t>
            </a:r>
            <a:r>
              <a:rPr lang="en-US" b="1" dirty="0"/>
              <a:t>rests on the baseline</a:t>
            </a:r>
            <a:endParaRPr lang="en-US" dirty="0"/>
          </a:p>
          <a:p>
            <a:pPr lvl="1"/>
            <a:r>
              <a:rPr lang="en-US" b="1" dirty="0"/>
              <a:t>Stroke</a:t>
            </a:r>
            <a:r>
              <a:rPr lang="en-US" dirty="0"/>
              <a:t>: A </a:t>
            </a:r>
            <a:r>
              <a:rPr lang="en-US" b="1" dirty="0"/>
              <a:t>single line</a:t>
            </a:r>
            <a:r>
              <a:rPr lang="en-US" dirty="0"/>
              <a:t>, </a:t>
            </a:r>
            <a:r>
              <a:rPr lang="en-US" b="1" dirty="0"/>
              <a:t>straight </a:t>
            </a:r>
            <a:r>
              <a:rPr lang="en-US" dirty="0"/>
              <a:t>or </a:t>
            </a:r>
            <a:r>
              <a:rPr lang="en-US" b="1" dirty="0"/>
              <a:t>curved</a:t>
            </a:r>
            <a:r>
              <a:rPr lang="en-US" dirty="0"/>
              <a:t>, that makes up a part of a letter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C19A3-E9E4-28EC-A569-928FE6BA8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6" b="28101"/>
          <a:stretch/>
        </p:blipFill>
        <p:spPr>
          <a:xfrm>
            <a:off x="4593076" y="3842426"/>
            <a:ext cx="7227651" cy="16754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A6676-81F7-3225-9B34-A8C262267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3" b="13233"/>
          <a:stretch/>
        </p:blipFill>
        <p:spPr>
          <a:xfrm>
            <a:off x="719305" y="3842426"/>
            <a:ext cx="3873771" cy="1675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95479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2F80-FF14-16C0-7BE5-FF7442573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8AFB1-E402-79F4-8AF0-519E87171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964819" cy="5590565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Visual-design principles </a:t>
            </a:r>
            <a:r>
              <a:rPr lang="en-US" dirty="0"/>
              <a:t>inform us how </a:t>
            </a:r>
            <a:r>
              <a:rPr lang="en-US" b="1" dirty="0"/>
              <a:t>design elements </a:t>
            </a:r>
            <a:r>
              <a:rPr lang="en-US" dirty="0"/>
              <a:t>such as </a:t>
            </a:r>
            <a:r>
              <a:rPr lang="en-US" b="1" dirty="0"/>
              <a:t>line</a:t>
            </a:r>
            <a:r>
              <a:rPr lang="en-US" dirty="0"/>
              <a:t>, </a:t>
            </a:r>
            <a:r>
              <a:rPr lang="en-US" b="1" dirty="0"/>
              <a:t>shape</a:t>
            </a:r>
            <a:r>
              <a:rPr lang="en-US" dirty="0"/>
              <a:t>, </a:t>
            </a:r>
            <a:r>
              <a:rPr lang="en-US" b="1" dirty="0"/>
              <a:t>color</a:t>
            </a:r>
            <a:r>
              <a:rPr lang="en-US" dirty="0"/>
              <a:t>, </a:t>
            </a:r>
            <a:r>
              <a:rPr lang="en-US" b="1" dirty="0"/>
              <a:t>grid</a:t>
            </a:r>
            <a:r>
              <a:rPr lang="en-US" dirty="0"/>
              <a:t>, or </a:t>
            </a:r>
            <a:r>
              <a:rPr lang="en-US" b="1" dirty="0"/>
              <a:t>space </a:t>
            </a:r>
            <a:r>
              <a:rPr lang="en-US" dirty="0"/>
              <a:t>go together to create well-rounded and thoughtful visuals.</a:t>
            </a:r>
          </a:p>
          <a:p>
            <a:r>
              <a:rPr lang="en-IN" b="1" dirty="0"/>
              <a:t>Visual-design principles </a:t>
            </a:r>
            <a:r>
              <a:rPr lang="en-IN" dirty="0"/>
              <a:t>inform us </a:t>
            </a:r>
            <a:r>
              <a:rPr lang="en-IN" b="1" dirty="0"/>
              <a:t>how design elements </a:t>
            </a:r>
            <a:r>
              <a:rPr lang="en-IN" b="1" dirty="0">
                <a:solidFill>
                  <a:srgbClr val="C00000"/>
                </a:solidFill>
              </a:rPr>
              <a:t>go together </a:t>
            </a:r>
            <a:r>
              <a:rPr lang="en-IN" dirty="0"/>
              <a:t>to </a:t>
            </a:r>
            <a:r>
              <a:rPr lang="en-IN" b="1" dirty="0">
                <a:solidFill>
                  <a:schemeClr val="accent3">
                    <a:lumMod val="75000"/>
                  </a:schemeClr>
                </a:solidFill>
              </a:rPr>
              <a:t>create</a:t>
            </a:r>
            <a:r>
              <a:rPr lang="en-IN" dirty="0"/>
              <a:t> well-rounded and </a:t>
            </a:r>
            <a:r>
              <a:rPr lang="en-IN" b="1" dirty="0"/>
              <a:t>thoughtful visuals</a:t>
            </a:r>
            <a:r>
              <a:rPr lang="en-IN" dirty="0"/>
              <a:t>. </a:t>
            </a:r>
          </a:p>
          <a:p>
            <a:r>
              <a:rPr lang="en-IN" dirty="0"/>
              <a:t>Good visual design can </a:t>
            </a:r>
            <a:r>
              <a:rPr lang="en-IN" b="1" dirty="0"/>
              <a:t>drive engagement </a:t>
            </a:r>
            <a:r>
              <a:rPr lang="en-IN" dirty="0"/>
              <a:t>and </a:t>
            </a:r>
            <a:r>
              <a:rPr lang="en-IN" b="1" dirty="0"/>
              <a:t>increase usability</a:t>
            </a:r>
            <a:r>
              <a:rPr lang="en-IN" dirty="0"/>
              <a:t>.</a:t>
            </a:r>
          </a:p>
          <a:p>
            <a:endParaRPr lang="en-IN" dirty="0">
              <a:hlinkClick r:id="rId2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F63599-105C-FAFA-6941-9A3F9D639576}"/>
              </a:ext>
            </a:extLst>
          </p:cNvPr>
          <p:cNvGrpSpPr/>
          <p:nvPr/>
        </p:nvGrpSpPr>
        <p:grpSpPr>
          <a:xfrm>
            <a:off x="6890656" y="876242"/>
            <a:ext cx="3977207" cy="5105515"/>
            <a:chOff x="7750628" y="1047080"/>
            <a:chExt cx="3977207" cy="51055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77613B-EDB5-2D75-DCE7-D2F424624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06" b="73492"/>
            <a:stretch/>
          </p:blipFill>
          <p:spPr>
            <a:xfrm>
              <a:off x="7750628" y="1047080"/>
              <a:ext cx="3977207" cy="17203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4326B1-8133-AEF1-B8C1-26594479F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63" b="50952"/>
            <a:stretch/>
          </p:blipFill>
          <p:spPr>
            <a:xfrm>
              <a:off x="7750628" y="2767381"/>
              <a:ext cx="3977207" cy="16887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A73603-DC93-166E-301C-5F5EA5329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915" b="28942"/>
            <a:stretch/>
          </p:blipFill>
          <p:spPr>
            <a:xfrm>
              <a:off x="7750628" y="4448078"/>
              <a:ext cx="3977207" cy="1704517"/>
            </a:xfrm>
            <a:prstGeom prst="rect">
              <a:avLst/>
            </a:prstGeom>
          </p:spPr>
        </p:pic>
      </p:grpSp>
      <p:sp>
        <p:nvSpPr>
          <p:cNvPr id="10" name="Rectangle 9">
            <a:hlinkClick r:id="rId2"/>
            <a:extLst>
              <a:ext uri="{FF2B5EF4-FFF2-40B4-BE49-F238E27FC236}">
                <a16:creationId xmlns:a16="http://schemas.microsoft.com/office/drawing/2014/main" id="{67678892-461C-1DB6-1F3C-3246D619A998}"/>
              </a:ext>
            </a:extLst>
          </p:cNvPr>
          <p:cNvSpPr/>
          <p:nvPr/>
        </p:nvSpPr>
        <p:spPr>
          <a:xfrm>
            <a:off x="260168" y="4285279"/>
            <a:ext cx="4155440" cy="200376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ECA84-1381-F27F-BFBD-E997A08F4F4A}"/>
              </a:ext>
            </a:extLst>
          </p:cNvPr>
          <p:cNvGrpSpPr/>
          <p:nvPr/>
        </p:nvGrpSpPr>
        <p:grpSpPr>
          <a:xfrm>
            <a:off x="4450615" y="4760166"/>
            <a:ext cx="1136850" cy="369332"/>
            <a:chOff x="4450615" y="4760166"/>
            <a:chExt cx="1136850" cy="369332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A839DFF-31BC-DC5B-4D43-F9F91C735E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11040" y="5129498"/>
              <a:ext cx="101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6C2D36-E0D3-6AF0-68E1-2E49B3B7CB51}"/>
                </a:ext>
              </a:extLst>
            </p:cNvPr>
            <p:cNvSpPr txBox="1"/>
            <p:nvPr/>
          </p:nvSpPr>
          <p:spPr>
            <a:xfrm>
              <a:off x="4450615" y="4760166"/>
              <a:ext cx="1136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dirty="0"/>
                <a:t>Video Link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2535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109D3-781D-FE14-8B63-28DF6D96A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Typographic Classifications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5F29-415F-BF98-7248-8D1A9C792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6574096" cy="5590565"/>
          </a:xfrm>
        </p:spPr>
        <p:txBody>
          <a:bodyPr/>
          <a:lstStyle/>
          <a:p>
            <a:r>
              <a:rPr lang="en-IN" sz="2000" dirty="0"/>
              <a:t>Classifications of typefaces categories:</a:t>
            </a:r>
          </a:p>
          <a:p>
            <a:r>
              <a:rPr lang="en-US" sz="2000" b="1" dirty="0"/>
              <a:t>Serif</a:t>
            </a:r>
            <a:r>
              <a:rPr lang="en-US" sz="2000" dirty="0"/>
              <a:t>: Typefaces that </a:t>
            </a:r>
            <a:r>
              <a:rPr lang="en-US" sz="2000" b="1" dirty="0"/>
              <a:t>use feet at the end of character strokes </a:t>
            </a:r>
            <a:r>
              <a:rPr lang="en-US" sz="2000" dirty="0"/>
              <a:t>and often </a:t>
            </a:r>
            <a:r>
              <a:rPr lang="en-US" sz="2000" b="1" dirty="0"/>
              <a:t>use varying </a:t>
            </a:r>
            <a:r>
              <a:rPr lang="en-US" sz="2000" dirty="0"/>
              <a:t>letter-</a:t>
            </a:r>
            <a:r>
              <a:rPr lang="en-US" sz="2000" b="1" dirty="0"/>
              <a:t>stroke widths</a:t>
            </a:r>
          </a:p>
          <a:p>
            <a:r>
              <a:rPr lang="en-US" sz="2000" b="1" dirty="0"/>
              <a:t>Sans-serif</a:t>
            </a:r>
            <a:r>
              <a:rPr lang="en-US" sz="2000" dirty="0"/>
              <a:t> (French for “without serif”): Typefaces </a:t>
            </a:r>
            <a:r>
              <a:rPr lang="en-US" sz="2000" b="1" dirty="0"/>
              <a:t>without feet</a:t>
            </a:r>
            <a:r>
              <a:rPr lang="en-US" sz="2000" dirty="0"/>
              <a:t>, which often have </a:t>
            </a:r>
            <a:r>
              <a:rPr lang="en-US" sz="2000" b="1" dirty="0"/>
              <a:t>thinner letter strokes </a:t>
            </a:r>
            <a:r>
              <a:rPr lang="en-US" sz="2000" dirty="0"/>
              <a:t>and </a:t>
            </a:r>
            <a:r>
              <a:rPr lang="en-US" sz="2000" b="1" dirty="0"/>
              <a:t>larger x-heights</a:t>
            </a:r>
          </a:p>
          <a:p>
            <a:r>
              <a:rPr lang="en-US" sz="2000" b="1" dirty="0"/>
              <a:t>Slab-serif</a:t>
            </a:r>
            <a:r>
              <a:rPr lang="en-US" sz="2000" dirty="0"/>
              <a:t>: Typefaces that possess </a:t>
            </a:r>
            <a:r>
              <a:rPr lang="en-US" sz="2000" b="1" dirty="0"/>
              <a:t>thick</a:t>
            </a:r>
            <a:r>
              <a:rPr lang="en-US" sz="2000" dirty="0"/>
              <a:t>, </a:t>
            </a:r>
            <a:r>
              <a:rPr lang="en-US" sz="2000" b="1" dirty="0"/>
              <a:t>block-like serifs </a:t>
            </a:r>
            <a:r>
              <a:rPr lang="en-US" sz="2000" dirty="0"/>
              <a:t>that match the overall letter stroke</a:t>
            </a:r>
          </a:p>
          <a:p>
            <a:r>
              <a:rPr lang="en-US" sz="2000" b="1" dirty="0"/>
              <a:t>Script</a:t>
            </a:r>
            <a:r>
              <a:rPr lang="en-US" sz="2000" dirty="0"/>
              <a:t>: Typefaces that are </a:t>
            </a:r>
            <a:r>
              <a:rPr lang="en-US" sz="2000" b="1" dirty="0"/>
              <a:t>decorated</a:t>
            </a:r>
            <a:r>
              <a:rPr lang="en-US" sz="2000" dirty="0"/>
              <a:t> with flourishes meant to </a:t>
            </a:r>
            <a:r>
              <a:rPr lang="en-US" sz="2000" b="1" dirty="0"/>
              <a:t>resemble handwriting</a:t>
            </a:r>
          </a:p>
          <a:p>
            <a:r>
              <a:rPr lang="en-US" sz="2000" b="1" dirty="0"/>
              <a:t>Display</a:t>
            </a:r>
            <a:r>
              <a:rPr lang="en-US" sz="2000" dirty="0"/>
              <a:t>: Typefaces that stand out with </a:t>
            </a:r>
            <a:r>
              <a:rPr lang="en-US" sz="2000" b="1" dirty="0"/>
              <a:t>decorative features </a:t>
            </a:r>
            <a:r>
              <a:rPr lang="en-US" sz="2000" dirty="0"/>
              <a:t>and are meant to be used at </a:t>
            </a:r>
            <a:r>
              <a:rPr lang="en-US" sz="2000" b="1" dirty="0"/>
              <a:t>large sizes</a:t>
            </a:r>
          </a:p>
          <a:p>
            <a:r>
              <a:rPr lang="en-US" sz="2000" b="1" dirty="0"/>
              <a:t>Monospaced</a:t>
            </a:r>
            <a:r>
              <a:rPr lang="en-US" sz="2000" dirty="0"/>
              <a:t>: Typefaces with all or most characters taking up the </a:t>
            </a:r>
            <a:r>
              <a:rPr lang="en-US" sz="2000" b="1" dirty="0"/>
              <a:t>same horizontal space </a:t>
            </a:r>
            <a:r>
              <a:rPr lang="en-US" sz="2000" dirty="0"/>
              <a:t>(whereas in most typefaces, letters like W are much wider than letters like J)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E6418-9163-4712-7BD7-8E42CF288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" r="4618" b="8955"/>
          <a:stretch/>
        </p:blipFill>
        <p:spPr>
          <a:xfrm>
            <a:off x="6705277" y="1581871"/>
            <a:ext cx="5486724" cy="41537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9221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DD7A6-9A4B-11D2-636F-2D66BF39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8DD6B7-95C7-8129-9139-B4289DD59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0"/>
          <a:stretch/>
        </p:blipFill>
        <p:spPr>
          <a:xfrm>
            <a:off x="6293797" y="1938230"/>
            <a:ext cx="5767022" cy="29815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30106D-439E-B7F6-157F-F4DD0EBE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Typographic Classifications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E7157-0F52-D551-EDBD-4B686E9F3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964820" cy="5590565"/>
          </a:xfrm>
        </p:spPr>
        <p:txBody>
          <a:bodyPr/>
          <a:lstStyle/>
          <a:p>
            <a:r>
              <a:rPr lang="en-US" dirty="0"/>
              <a:t>Look for typefaces that </a:t>
            </a:r>
            <a:r>
              <a:rPr lang="en-US" b="1" dirty="0"/>
              <a:t>support multiple languages</a:t>
            </a:r>
          </a:p>
          <a:p>
            <a:r>
              <a:rPr lang="en-US" dirty="0"/>
              <a:t>Assess the </a:t>
            </a:r>
            <a:r>
              <a:rPr lang="en-US" b="1" dirty="0"/>
              <a:t>similarities between characters</a:t>
            </a:r>
          </a:p>
          <a:p>
            <a:pPr lvl="1"/>
            <a:r>
              <a:rPr lang="en-US" dirty="0"/>
              <a:t>Some typefaces, especially sans-serifs, have unclear distinctions between characters.</a:t>
            </a:r>
          </a:p>
          <a:p>
            <a:pPr lvl="1"/>
            <a:r>
              <a:rPr lang="en-US" dirty="0"/>
              <a:t>Check how well your candidate typeface </a:t>
            </a:r>
            <a:r>
              <a:rPr lang="en-US" b="1" dirty="0"/>
              <a:t>differentiates </a:t>
            </a:r>
            <a:r>
              <a:rPr lang="en-US" dirty="0"/>
              <a:t>between the </a:t>
            </a:r>
            <a:r>
              <a:rPr lang="en-US" b="1" dirty="0"/>
              <a:t>number 1</a:t>
            </a:r>
            <a:r>
              <a:rPr lang="en-US" dirty="0"/>
              <a:t>, the </a:t>
            </a:r>
            <a:r>
              <a:rPr lang="en-US" b="1" dirty="0"/>
              <a:t>uppercase </a:t>
            </a:r>
            <a:r>
              <a:rPr lang="en-US" b="1" dirty="0" err="1"/>
              <a:t>i</a:t>
            </a:r>
            <a:r>
              <a:rPr lang="en-US" dirty="0"/>
              <a:t>, and the </a:t>
            </a:r>
            <a:r>
              <a:rPr lang="en-US" b="1" dirty="0"/>
              <a:t>lowercase L</a:t>
            </a:r>
            <a:r>
              <a:rPr lang="en-US" dirty="0"/>
              <a:t>.</a:t>
            </a:r>
          </a:p>
          <a:p>
            <a:r>
              <a:rPr lang="en-US" b="1" dirty="0"/>
              <a:t>Mix Decorative Fonts </a:t>
            </a:r>
            <a:r>
              <a:rPr lang="en-US" dirty="0"/>
              <a:t>with Neutrals</a:t>
            </a:r>
          </a:p>
          <a:p>
            <a:pPr lvl="1"/>
            <a:r>
              <a:rPr lang="en-US" b="1" dirty="0"/>
              <a:t>Script</a:t>
            </a:r>
            <a:r>
              <a:rPr lang="en-US" dirty="0"/>
              <a:t> and </a:t>
            </a:r>
            <a:r>
              <a:rPr lang="en-US" b="1" dirty="0"/>
              <a:t>display</a:t>
            </a:r>
            <a:r>
              <a:rPr lang="en-US" dirty="0"/>
              <a:t> </a:t>
            </a:r>
            <a:r>
              <a:rPr lang="en-US" b="1" dirty="0"/>
              <a:t>typefaces</a:t>
            </a:r>
            <a:r>
              <a:rPr lang="en-US" dirty="0"/>
              <a:t> bring brand personality into your site or application and set you apart from competitors. </a:t>
            </a:r>
          </a:p>
          <a:p>
            <a:pPr lvl="1"/>
            <a:r>
              <a:rPr lang="en-US" dirty="0"/>
              <a:t>Less is more.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D9A4D-A4B3-C075-AA82-6D81696A9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7" r="5527" b="15924"/>
          <a:stretch/>
        </p:blipFill>
        <p:spPr>
          <a:xfrm>
            <a:off x="6293797" y="2383643"/>
            <a:ext cx="5429606" cy="2090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99776-CB4B-CABB-23BC-586946304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0"/>
          <a:stretch/>
        </p:blipFill>
        <p:spPr>
          <a:xfrm>
            <a:off x="6293797" y="2167956"/>
            <a:ext cx="5767022" cy="2981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A243AF-28D9-C33E-E879-7209F5063303}"/>
              </a:ext>
            </a:extLst>
          </p:cNvPr>
          <p:cNvSpPr txBox="1"/>
          <p:nvPr/>
        </p:nvSpPr>
        <p:spPr>
          <a:xfrm>
            <a:off x="6293797" y="1291899"/>
            <a:ext cx="5642042" cy="646331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bg1"/>
                </a:solidFill>
              </a:rPr>
              <a:t>The i-L-1 Test is a simplified way to determine if a typeface has distinct characters.</a:t>
            </a:r>
          </a:p>
        </p:txBody>
      </p:sp>
    </p:spTree>
    <p:extLst>
      <p:ext uri="{BB962C8B-B14F-4D97-AF65-F5344CB8AC3E}">
        <p14:creationId xmlns:p14="http://schemas.microsoft.com/office/powerpoint/2010/main" val="369336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9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945E2-4B93-54EE-7101-4138515E1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DAFEC-8063-3F55-8BA8-89889B97C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Typographic Classifications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6EC6F-9F4C-15D7-4884-2052139FD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964820" cy="5590565"/>
          </a:xfrm>
        </p:spPr>
        <p:txBody>
          <a:bodyPr/>
          <a:lstStyle/>
          <a:p>
            <a:r>
              <a:rPr lang="en-US" b="1" dirty="0"/>
              <a:t>Use Contrasting Font Weights </a:t>
            </a:r>
            <a:r>
              <a:rPr lang="en-US" dirty="0"/>
              <a:t>to Distinguish Components </a:t>
            </a:r>
          </a:p>
          <a:p>
            <a:pPr lvl="1"/>
            <a:r>
              <a:rPr lang="en-US" dirty="0"/>
              <a:t>A design that uses a </a:t>
            </a:r>
            <a:r>
              <a:rPr lang="en-US" b="1" dirty="0"/>
              <a:t>single typeface with multiple weights </a:t>
            </a:r>
            <a:r>
              <a:rPr lang="en-US" dirty="0"/>
              <a:t>can look professional and well-balanced.</a:t>
            </a:r>
          </a:p>
          <a:p>
            <a:pPr lvl="1"/>
            <a:r>
              <a:rPr lang="en-US" dirty="0"/>
              <a:t>Using </a:t>
            </a:r>
            <a:r>
              <a:rPr lang="en-US" b="1" dirty="0"/>
              <a:t>multiple font weights</a:t>
            </a:r>
            <a:r>
              <a:rPr lang="en-US" dirty="0"/>
              <a:t>, </a:t>
            </a:r>
            <a:r>
              <a:rPr lang="en-US" b="1" dirty="0"/>
              <a:t>styles</a:t>
            </a:r>
            <a:r>
              <a:rPr lang="en-US" dirty="0"/>
              <a:t>, and </a:t>
            </a:r>
            <a:r>
              <a:rPr lang="en-US" b="1" dirty="0"/>
              <a:t>sizes </a:t>
            </a:r>
            <a:r>
              <a:rPr lang="en-US" dirty="0"/>
              <a:t>will help </a:t>
            </a:r>
            <a:r>
              <a:rPr lang="en-US" b="1" dirty="0"/>
              <a:t>define </a:t>
            </a:r>
            <a:r>
              <a:rPr lang="en-US" dirty="0"/>
              <a:t>the </a:t>
            </a:r>
            <a:r>
              <a:rPr lang="en-US" b="1" dirty="0"/>
              <a:t>page’s visual hierarchy</a:t>
            </a:r>
            <a:r>
              <a:rPr lang="en-US" dirty="0"/>
              <a:t>, which will guide the users’ eyes around the screen.</a:t>
            </a:r>
          </a:p>
          <a:p>
            <a:pPr lvl="1"/>
            <a:r>
              <a:rPr lang="en-US" dirty="0"/>
              <a:t>Consider looking for </a:t>
            </a:r>
            <a:r>
              <a:rPr lang="en-US" b="1" dirty="0"/>
              <a:t>font families </a:t>
            </a:r>
            <a:r>
              <a:rPr lang="en-US" dirty="0"/>
              <a:t>that </a:t>
            </a:r>
            <a:r>
              <a:rPr lang="en-US" b="1" dirty="0"/>
              <a:t>include </a:t>
            </a:r>
            <a:r>
              <a:rPr lang="en-US" dirty="0"/>
              <a:t>the following options:</a:t>
            </a:r>
          </a:p>
          <a:p>
            <a:pPr lvl="2"/>
            <a:r>
              <a:rPr lang="en-US" dirty="0"/>
              <a:t>Light</a:t>
            </a:r>
          </a:p>
          <a:p>
            <a:pPr lvl="2"/>
            <a:r>
              <a:rPr lang="en-US" dirty="0"/>
              <a:t>Regular</a:t>
            </a:r>
          </a:p>
          <a:p>
            <a:pPr lvl="2"/>
            <a:r>
              <a:rPr lang="en-US" dirty="0"/>
              <a:t>Bold</a:t>
            </a:r>
          </a:p>
          <a:p>
            <a:pPr lvl="2"/>
            <a:r>
              <a:rPr lang="en-US" dirty="0"/>
              <a:t>Light italic</a:t>
            </a:r>
          </a:p>
          <a:p>
            <a:pPr lvl="2"/>
            <a:r>
              <a:rPr lang="en-US" dirty="0"/>
              <a:t>Italic</a:t>
            </a:r>
          </a:p>
          <a:p>
            <a:pPr lvl="2"/>
            <a:r>
              <a:rPr lang="en-US" dirty="0"/>
              <a:t>Bold italic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CCEAC-5950-EAFE-8BDF-F8B611921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97"/>
          <a:stretch/>
        </p:blipFill>
        <p:spPr>
          <a:xfrm>
            <a:off x="6106175" y="2116238"/>
            <a:ext cx="5954644" cy="30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25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CA18-5840-185F-A352-3CF3303B8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Typography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3FE6F-6B4E-9597-CCB2-19A6ABD00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material.io</a:t>
            </a:r>
            <a:endParaRPr lang="en-IN" dirty="0"/>
          </a:p>
          <a:p>
            <a:r>
              <a:rPr lang="en-IN" dirty="0" err="1">
                <a:hlinkClick r:id="rId3"/>
              </a:rPr>
              <a:t>Typescale</a:t>
            </a:r>
            <a:endParaRPr lang="en-IN" dirty="0"/>
          </a:p>
          <a:p>
            <a:r>
              <a:rPr lang="en-IN" dirty="0">
                <a:hlinkClick r:id="rId4"/>
              </a:rPr>
              <a:t>Good Line Height</a:t>
            </a:r>
            <a:endParaRPr lang="en-IN" dirty="0"/>
          </a:p>
          <a:p>
            <a:r>
              <a:rPr lang="en-IN" dirty="0"/>
              <a:t>Figma Plugin</a:t>
            </a:r>
          </a:p>
          <a:p>
            <a:pPr lvl="1"/>
            <a:r>
              <a:rPr lang="en-IN" dirty="0" err="1"/>
              <a:t>Typescale</a:t>
            </a:r>
            <a:endParaRPr lang="en-IN" dirty="0"/>
          </a:p>
          <a:p>
            <a:pPr lvl="1"/>
            <a:r>
              <a:rPr lang="en-IN" dirty="0"/>
              <a:t>Good Line Height</a:t>
            </a:r>
          </a:p>
          <a:p>
            <a:pPr lvl="1"/>
            <a:r>
              <a:rPr lang="en-IN" dirty="0"/>
              <a:t>Fonts Changer</a:t>
            </a:r>
          </a:p>
          <a:p>
            <a:pPr lvl="1"/>
            <a:r>
              <a:rPr lang="en-IN" dirty="0"/>
              <a:t>Font Fascia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065033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DE85-AC08-664A-C87C-6865CD45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Graphics and Illustrations to Finalize Designs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F309D-0111-635C-53AB-C50109CCF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Section - 4</a:t>
            </a:r>
          </a:p>
        </p:txBody>
      </p:sp>
    </p:spTree>
    <p:extLst>
      <p:ext uri="{BB962C8B-B14F-4D97-AF65-F5344CB8AC3E}">
        <p14:creationId xmlns:p14="http://schemas.microsoft.com/office/powerpoint/2010/main" val="676837921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EC220-C00D-BBAB-0D18-ABB04BF8A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Graphics and Illustrations to Finalize Designs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AE0AF-1006-BDB2-1E62-981104ED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finalizing UI designs, </a:t>
            </a:r>
            <a:r>
              <a:rPr lang="en-US" b="1" dirty="0"/>
              <a:t>graphics </a:t>
            </a:r>
            <a:r>
              <a:rPr lang="en-US" dirty="0"/>
              <a:t>and </a:t>
            </a:r>
            <a:r>
              <a:rPr lang="en-US" b="1" dirty="0"/>
              <a:t>illustrations </a:t>
            </a:r>
            <a:r>
              <a:rPr lang="en-US" dirty="0"/>
              <a:t>can be used to;</a:t>
            </a:r>
          </a:p>
          <a:p>
            <a:pPr lvl="1"/>
            <a:r>
              <a:rPr lang="en-US" dirty="0"/>
              <a:t>Enhance the </a:t>
            </a:r>
            <a:r>
              <a:rPr lang="en-US" b="1" dirty="0"/>
              <a:t>visual appeal</a:t>
            </a:r>
            <a:endParaRPr lang="en-US" dirty="0"/>
          </a:p>
          <a:p>
            <a:pPr lvl="1"/>
            <a:r>
              <a:rPr lang="en-US" b="1" dirty="0"/>
              <a:t>Clarify </a:t>
            </a:r>
            <a:r>
              <a:rPr lang="en-US" dirty="0"/>
              <a:t>complex information</a:t>
            </a:r>
            <a:endParaRPr lang="en-US" b="1" dirty="0"/>
          </a:p>
          <a:p>
            <a:pPr lvl="1"/>
            <a:r>
              <a:rPr lang="en-US" b="1" dirty="0"/>
              <a:t>Guide user </a:t>
            </a:r>
            <a:r>
              <a:rPr lang="en-US" dirty="0"/>
              <a:t>interactions</a:t>
            </a:r>
          </a:p>
          <a:p>
            <a:pPr lvl="1"/>
            <a:r>
              <a:rPr lang="en-US" b="1" dirty="0"/>
              <a:t>Add personality </a:t>
            </a:r>
            <a:r>
              <a:rPr lang="en-US" dirty="0"/>
              <a:t>to the interface by incorporating custom imagery </a:t>
            </a:r>
          </a:p>
          <a:p>
            <a:r>
              <a:rPr lang="en-US" dirty="0"/>
              <a:t>It aligns with the brand aesthetic</a:t>
            </a:r>
          </a:p>
          <a:p>
            <a:r>
              <a:rPr lang="en-US" dirty="0"/>
              <a:t>It makes the design more engaging and memorable for users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8508627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3589B-8602-CEBA-7796-248C6001C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6AEA-0D92-BFCB-0387-A961C6E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ways to use Graphics and Illustrations in UI design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25AA10-A6B3-4996-68D1-1F7F48A08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3" y="863444"/>
            <a:ext cx="5964237" cy="4473177"/>
          </a:xfr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C5B810-D8CD-DF2A-D4DB-D255D83FF7CE}"/>
              </a:ext>
            </a:extLst>
          </p:cNvPr>
          <p:cNvSpPr txBox="1"/>
          <p:nvPr/>
        </p:nvSpPr>
        <p:spPr>
          <a:xfrm>
            <a:off x="6199863" y="863444"/>
            <a:ext cx="3381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Onboarding and Tutorials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55246F-99E7-9F10-40E7-F5C23A96982B}"/>
              </a:ext>
            </a:extLst>
          </p:cNvPr>
          <p:cNvSpPr txBox="1"/>
          <p:nvPr/>
        </p:nvSpPr>
        <p:spPr>
          <a:xfrm>
            <a:off x="6199863" y="1325109"/>
            <a:ext cx="55803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Simple illustrations can </a:t>
            </a:r>
            <a:r>
              <a:rPr lang="en-IN" sz="2400" b="1" dirty="0"/>
              <a:t>guide new users</a:t>
            </a:r>
            <a:r>
              <a:rPr lang="en-IN" sz="2400" dirty="0"/>
              <a:t> through the </a:t>
            </a:r>
            <a:r>
              <a:rPr lang="en-IN" sz="2400" b="1" dirty="0"/>
              <a:t>app's features </a:t>
            </a:r>
            <a:r>
              <a:rPr lang="en-IN" sz="2400" dirty="0"/>
              <a:t>and </a:t>
            </a:r>
            <a:r>
              <a:rPr lang="en-IN" sz="2400" b="1" dirty="0"/>
              <a:t>functionalities</a:t>
            </a:r>
            <a:r>
              <a:rPr lang="en-IN" sz="2400" dirty="0"/>
              <a:t>, making the </a:t>
            </a:r>
            <a:r>
              <a:rPr lang="en-IN" sz="2400" b="1" dirty="0"/>
              <a:t>learning curve smoother</a:t>
            </a:r>
            <a:r>
              <a:rPr lang="en-IN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3147436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9780D6-B437-D9D2-D406-AFE1B926B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70491-E280-9055-C976-86D1FDB59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ways to use Graphics and Illustrations in UI design (contd.)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35DE6-546E-8243-7722-D0B7FEAD2659}"/>
              </a:ext>
            </a:extLst>
          </p:cNvPr>
          <p:cNvSpPr txBox="1"/>
          <p:nvPr/>
        </p:nvSpPr>
        <p:spPr>
          <a:xfrm>
            <a:off x="6472238" y="1325108"/>
            <a:ext cx="55803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For complex concepts or data, use </a:t>
            </a:r>
            <a:r>
              <a:rPr lang="en-US" sz="2400" b="1" dirty="0"/>
              <a:t>icons </a:t>
            </a:r>
            <a:r>
              <a:rPr lang="en-US" sz="2400" dirty="0"/>
              <a:t>or </a:t>
            </a:r>
            <a:r>
              <a:rPr lang="en-US" sz="2400" b="1" dirty="0"/>
              <a:t>illustrations </a:t>
            </a:r>
            <a:r>
              <a:rPr lang="en-US" sz="2400" dirty="0"/>
              <a:t>to simplify and visually represent information, improving comprehension. </a:t>
            </a:r>
            <a:endParaRPr lang="en-IN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BC1E7-0DD8-2223-1D35-32E22DDA7F33}"/>
              </a:ext>
            </a:extLst>
          </p:cNvPr>
          <p:cNvSpPr txBox="1"/>
          <p:nvPr/>
        </p:nvSpPr>
        <p:spPr>
          <a:xfrm>
            <a:off x="6472238" y="863443"/>
            <a:ext cx="2671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Explanatory Visuals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37635-AABF-355F-D1CE-ACD0FB9FA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23" y="863443"/>
            <a:ext cx="6196621" cy="46474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177867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74F9A-2E81-ADAA-F76D-25CEC640C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CF191-23C7-227A-5FC7-C48487942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ways to use Graphics and Illustrations in UI design (contd.)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73B81F-B997-B796-718D-0CE4C5C72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63" y="863444"/>
            <a:ext cx="5964237" cy="4473177"/>
          </a:xfr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12C15C-4765-6DB9-77E0-2171AC11E72E}"/>
              </a:ext>
            </a:extLst>
          </p:cNvPr>
          <p:cNvSpPr txBox="1"/>
          <p:nvPr/>
        </p:nvSpPr>
        <p:spPr>
          <a:xfrm>
            <a:off x="6209590" y="1325109"/>
            <a:ext cx="55803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large</a:t>
            </a:r>
            <a:r>
              <a:rPr lang="en-US" sz="2400" dirty="0"/>
              <a:t>, </a:t>
            </a:r>
            <a:r>
              <a:rPr lang="en-US" sz="2400" b="1" dirty="0"/>
              <a:t>visually striking </a:t>
            </a:r>
            <a:r>
              <a:rPr lang="en-US" sz="2400" dirty="0"/>
              <a:t>illustration can be used as a </a:t>
            </a:r>
            <a:r>
              <a:rPr lang="en-US" sz="2400" b="1" dirty="0"/>
              <a:t>focal point </a:t>
            </a:r>
            <a:r>
              <a:rPr lang="en-US" sz="2400" dirty="0"/>
              <a:t>on </a:t>
            </a:r>
            <a:r>
              <a:rPr lang="en-US" sz="2400" b="1" dirty="0"/>
              <a:t>landing pages </a:t>
            </a:r>
            <a:r>
              <a:rPr lang="en-US" sz="2400" dirty="0"/>
              <a:t>or </a:t>
            </a:r>
            <a:r>
              <a:rPr lang="en-US" sz="2400" b="1" dirty="0"/>
              <a:t>key sections </a:t>
            </a:r>
            <a:r>
              <a:rPr lang="en-US" sz="2400" dirty="0"/>
              <a:t>to grab </a:t>
            </a:r>
            <a:r>
              <a:rPr lang="en-US" sz="2400" b="1" dirty="0"/>
              <a:t>attention </a:t>
            </a:r>
            <a:r>
              <a:rPr lang="en-US" sz="2400" dirty="0"/>
              <a:t>and set the tone. </a:t>
            </a:r>
            <a:endParaRPr lang="en-IN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82845-213C-E7AE-E9B6-069AC2B02EF6}"/>
              </a:ext>
            </a:extLst>
          </p:cNvPr>
          <p:cNvSpPr txBox="1"/>
          <p:nvPr/>
        </p:nvSpPr>
        <p:spPr>
          <a:xfrm>
            <a:off x="6209590" y="863444"/>
            <a:ext cx="1750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Hero Images</a:t>
            </a:r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03272534-1281-38C2-C0DA-B9C64FAE883A}"/>
              </a:ext>
            </a:extLst>
          </p:cNvPr>
          <p:cNvSpPr txBox="1"/>
          <p:nvPr/>
        </p:nvSpPr>
        <p:spPr>
          <a:xfrm>
            <a:off x="131763" y="5488864"/>
            <a:ext cx="478016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Link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966778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881C-D423-19D6-8F24-A8C288848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F0A4-1ED5-D352-F01E-F7F9D06A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ways to use Graphics and Illustrations in UI design (contd.)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EF5E90-EF07-46C6-1DE0-F57818E7EC8A}"/>
              </a:ext>
            </a:extLst>
          </p:cNvPr>
          <p:cNvSpPr txBox="1"/>
          <p:nvPr/>
        </p:nvSpPr>
        <p:spPr>
          <a:xfrm>
            <a:off x="6481965" y="1325109"/>
            <a:ext cx="5580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When a user has </a:t>
            </a:r>
            <a:r>
              <a:rPr lang="en-US" sz="2400" b="1" dirty="0"/>
              <a:t>no content</a:t>
            </a:r>
            <a:r>
              <a:rPr lang="en-US" sz="2400" dirty="0"/>
              <a:t> to display, </a:t>
            </a:r>
            <a:r>
              <a:rPr lang="en-US" sz="2400" b="1" dirty="0"/>
              <a:t>use placeholder illustrations </a:t>
            </a:r>
            <a:r>
              <a:rPr lang="en-US" sz="2400" dirty="0"/>
              <a:t>to provide </a:t>
            </a:r>
            <a:r>
              <a:rPr lang="en-US" sz="2400" b="1" dirty="0"/>
              <a:t>context </a:t>
            </a:r>
            <a:r>
              <a:rPr lang="en-US" sz="2400" dirty="0"/>
              <a:t>and </a:t>
            </a:r>
            <a:r>
              <a:rPr lang="en-US" sz="2400" b="1" dirty="0"/>
              <a:t>guide</a:t>
            </a:r>
            <a:r>
              <a:rPr lang="en-US" sz="2400" dirty="0"/>
              <a:t> them on </a:t>
            </a:r>
            <a:r>
              <a:rPr lang="en-US" sz="2400" b="1" dirty="0"/>
              <a:t>what to do next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0A34FF-7986-C53D-8320-12D40F1A3EAF}"/>
              </a:ext>
            </a:extLst>
          </p:cNvPr>
          <p:cNvSpPr txBox="1"/>
          <p:nvPr/>
        </p:nvSpPr>
        <p:spPr>
          <a:xfrm>
            <a:off x="6481965" y="863444"/>
            <a:ext cx="2000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Empty States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336BDE-5A08-5FDF-562A-B18B8626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4" r="15314"/>
          <a:stretch/>
        </p:blipFill>
        <p:spPr>
          <a:xfrm>
            <a:off x="207523" y="863444"/>
            <a:ext cx="6196621" cy="3489250"/>
          </a:xfrm>
          <a:ln>
            <a:solidFill>
              <a:schemeClr val="tx1"/>
            </a:solidFill>
          </a:ln>
        </p:spPr>
      </p:pic>
      <p:sp>
        <p:nvSpPr>
          <p:cNvPr id="14" name="TextBox 13">
            <a:hlinkClick r:id="rId3"/>
            <a:extLst>
              <a:ext uri="{FF2B5EF4-FFF2-40B4-BE49-F238E27FC236}">
                <a16:creationId xmlns:a16="http://schemas.microsoft.com/office/drawing/2014/main" id="{E9751926-1F7A-FC62-36D3-2FB7B64D28DD}"/>
              </a:ext>
            </a:extLst>
          </p:cNvPr>
          <p:cNvSpPr txBox="1"/>
          <p:nvPr/>
        </p:nvSpPr>
        <p:spPr>
          <a:xfrm>
            <a:off x="207523" y="4504937"/>
            <a:ext cx="478016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Link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hlinkClick r:id="rId4"/>
            <a:extLst>
              <a:ext uri="{FF2B5EF4-FFF2-40B4-BE49-F238E27FC236}">
                <a16:creationId xmlns:a16="http://schemas.microsoft.com/office/drawing/2014/main" id="{0F68985D-A2F3-94FA-716E-798B4EF25184}"/>
              </a:ext>
            </a:extLst>
          </p:cNvPr>
          <p:cNvSpPr txBox="1"/>
          <p:nvPr/>
        </p:nvSpPr>
        <p:spPr>
          <a:xfrm>
            <a:off x="787940" y="4504936"/>
            <a:ext cx="478016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Link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80266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D0B1E-6EC0-3A89-0A1A-9DA598C82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Design Principles</a:t>
            </a:r>
            <a:endParaRPr lang="en-IN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29B0F5-4AFE-44C8-17F9-6C5FEEDD1EFD}"/>
              </a:ext>
            </a:extLst>
          </p:cNvPr>
          <p:cNvGrpSpPr/>
          <p:nvPr/>
        </p:nvGrpSpPr>
        <p:grpSpPr>
          <a:xfrm>
            <a:off x="28830" y="1504874"/>
            <a:ext cx="3945824" cy="3777772"/>
            <a:chOff x="28830" y="1504874"/>
            <a:chExt cx="3945824" cy="377777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8DBAE2-57A9-6874-B9D4-BB67F2E8F716}"/>
                </a:ext>
              </a:extLst>
            </p:cNvPr>
            <p:cNvGrpSpPr/>
            <p:nvPr/>
          </p:nvGrpSpPr>
          <p:grpSpPr>
            <a:xfrm>
              <a:off x="1001596" y="1504874"/>
              <a:ext cx="2202227" cy="849933"/>
              <a:chOff x="598276" y="2087492"/>
              <a:chExt cx="2444004" cy="94324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587F68C-707E-7984-5BA6-0DEB30FE669C}"/>
                  </a:ext>
                </a:extLst>
              </p:cNvPr>
              <p:cNvSpPr/>
              <p:nvPr/>
            </p:nvSpPr>
            <p:spPr>
              <a:xfrm>
                <a:off x="598276" y="2087492"/>
                <a:ext cx="1011061" cy="943245"/>
              </a:xfrm>
              <a:prstGeom prst="rect">
                <a:avLst/>
              </a:prstGeom>
              <a:solidFill>
                <a:srgbClr val="FCB12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0DC2C96-E7F3-6480-BED0-35079D928A85}"/>
                  </a:ext>
                </a:extLst>
              </p:cNvPr>
              <p:cNvSpPr/>
              <p:nvPr/>
            </p:nvSpPr>
            <p:spPr>
              <a:xfrm>
                <a:off x="2031219" y="2087492"/>
                <a:ext cx="1011061" cy="943245"/>
              </a:xfrm>
              <a:prstGeom prst="rect">
                <a:avLst/>
              </a:prstGeom>
              <a:solidFill>
                <a:srgbClr val="F4D70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621EA72-E5E8-04DC-49D2-77CB8CA2DB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20278" y="2087492"/>
                <a:ext cx="0" cy="94324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6A70E8-0EBC-8D5B-6CF7-6E3F8AD6DDFD}"/>
                </a:ext>
              </a:extLst>
            </p:cNvPr>
            <p:cNvSpPr txBox="1"/>
            <p:nvPr/>
          </p:nvSpPr>
          <p:spPr>
            <a:xfrm>
              <a:off x="1281812" y="2803064"/>
              <a:ext cx="16417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pc="300" dirty="0">
                  <a:solidFill>
                    <a:srgbClr val="FCA810"/>
                  </a:solidFill>
                </a:rPr>
                <a:t>BALANCE</a:t>
              </a:r>
              <a:endParaRPr lang="en-IN" sz="2400" b="1" spc="300" dirty="0">
                <a:solidFill>
                  <a:srgbClr val="FCA81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5B9EAD7-311C-3E19-F3A9-84080D99F8E2}"/>
                </a:ext>
              </a:extLst>
            </p:cNvPr>
            <p:cNvSpPr txBox="1"/>
            <p:nvPr/>
          </p:nvSpPr>
          <p:spPr>
            <a:xfrm>
              <a:off x="28830" y="3712986"/>
              <a:ext cx="394582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Balance occurs when there is an </a:t>
              </a:r>
              <a:r>
                <a:rPr lang="en-IN" sz="2400" b="1" dirty="0"/>
                <a:t>equally distributed </a:t>
              </a:r>
              <a:r>
                <a:rPr lang="en-IN" sz="2400" dirty="0"/>
                <a:t>amount of </a:t>
              </a:r>
              <a:r>
                <a:rPr lang="en-IN" sz="2400" b="1" dirty="0"/>
                <a:t>visual signal </a:t>
              </a:r>
              <a:r>
                <a:rPr lang="en-IN" sz="2400" dirty="0"/>
                <a:t>on </a:t>
              </a:r>
              <a:r>
                <a:rPr lang="en-IN" sz="2400" b="1" dirty="0"/>
                <a:t>both sides </a:t>
              </a:r>
              <a:r>
                <a:rPr lang="en-IN" sz="2400" dirty="0"/>
                <a:t>of an </a:t>
              </a:r>
              <a:r>
                <a:rPr lang="en-IN" sz="2400" b="1" dirty="0"/>
                <a:t>imaginary axis</a:t>
              </a:r>
              <a:r>
                <a:rPr lang="en-IN" sz="2400" dirty="0"/>
                <a:t>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FF7A0C-009A-6AF5-8F6A-2BD69BA93F43}"/>
              </a:ext>
            </a:extLst>
          </p:cNvPr>
          <p:cNvGrpSpPr/>
          <p:nvPr/>
        </p:nvGrpSpPr>
        <p:grpSpPr>
          <a:xfrm>
            <a:off x="4343263" y="1145010"/>
            <a:ext cx="3505473" cy="4137636"/>
            <a:chOff x="4343263" y="1145010"/>
            <a:chExt cx="3505473" cy="413763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43F6FF-32AB-78C6-F295-3857D2476A4D}"/>
                </a:ext>
              </a:extLst>
            </p:cNvPr>
            <p:cNvSpPr txBox="1"/>
            <p:nvPr/>
          </p:nvSpPr>
          <p:spPr>
            <a:xfrm>
              <a:off x="4343263" y="3712986"/>
              <a:ext cx="350547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The principle of scale refers to </a:t>
              </a:r>
              <a:r>
                <a:rPr lang="en-IN" sz="2400" b="1" dirty="0"/>
                <a:t>using relative size </a:t>
              </a:r>
              <a:r>
                <a:rPr lang="en-IN" sz="2400" dirty="0"/>
                <a:t>to signal </a:t>
              </a:r>
              <a:r>
                <a:rPr lang="en-IN" sz="2400" b="1" dirty="0"/>
                <a:t>importance </a:t>
              </a:r>
              <a:r>
                <a:rPr lang="en-IN" sz="2400" dirty="0"/>
                <a:t>and </a:t>
              </a:r>
              <a:r>
                <a:rPr lang="en-IN" sz="2400" b="1" dirty="0"/>
                <a:t>rank </a:t>
              </a:r>
              <a:r>
                <a:rPr lang="en-IN" sz="2400" dirty="0"/>
                <a:t>in a composition.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346725A-AAD2-02C9-7F1E-D4119B09CEDF}"/>
                </a:ext>
              </a:extLst>
            </p:cNvPr>
            <p:cNvSpPr txBox="1"/>
            <p:nvPr/>
          </p:nvSpPr>
          <p:spPr>
            <a:xfrm>
              <a:off x="5326874" y="2803063"/>
              <a:ext cx="15382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spc="300" dirty="0">
                  <a:solidFill>
                    <a:srgbClr val="00B48A"/>
                  </a:solidFill>
                  <a:latin typeface="Roboto Condensed Bold" panose="02000000000000000000" pitchFamily="2" charset="0"/>
                  <a:ea typeface="Roboto Condensed Bold" panose="02000000000000000000" pitchFamily="2" charset="0"/>
                </a:rPr>
                <a:t>SCALE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75C04F-3CC1-80DE-AEBB-4A7F0AB10F4C}"/>
                </a:ext>
              </a:extLst>
            </p:cNvPr>
            <p:cNvGrpSpPr/>
            <p:nvPr/>
          </p:nvGrpSpPr>
          <p:grpSpPr>
            <a:xfrm>
              <a:off x="4786770" y="1145010"/>
              <a:ext cx="2618460" cy="1569660"/>
              <a:chOff x="941975" y="5112338"/>
              <a:chExt cx="1963672" cy="1248699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9C878C4-64D6-8C4D-5E68-9D349368C366}"/>
                  </a:ext>
                </a:extLst>
              </p:cNvPr>
              <p:cNvSpPr/>
              <p:nvPr/>
            </p:nvSpPr>
            <p:spPr>
              <a:xfrm>
                <a:off x="941975" y="5112338"/>
                <a:ext cx="1248699" cy="1248699"/>
              </a:xfrm>
              <a:prstGeom prst="ellipse">
                <a:avLst/>
              </a:prstGeom>
              <a:solidFill>
                <a:srgbClr val="00B48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3B3A902-3742-F269-ADC8-4E72AB930463}"/>
                  </a:ext>
                </a:extLst>
              </p:cNvPr>
              <p:cNvSpPr/>
              <p:nvPr/>
            </p:nvSpPr>
            <p:spPr>
              <a:xfrm>
                <a:off x="2222735" y="5112338"/>
                <a:ext cx="294537" cy="294537"/>
              </a:xfrm>
              <a:prstGeom prst="ellipse">
                <a:avLst/>
              </a:prstGeom>
              <a:solidFill>
                <a:srgbClr val="00B48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96A9F41-BD7C-BF9F-29C3-0F8D67A90D5C}"/>
                  </a:ext>
                </a:extLst>
              </p:cNvPr>
              <p:cNvSpPr/>
              <p:nvPr/>
            </p:nvSpPr>
            <p:spPr>
              <a:xfrm>
                <a:off x="2336239" y="5451983"/>
                <a:ext cx="569408" cy="569408"/>
              </a:xfrm>
              <a:prstGeom prst="ellipse">
                <a:avLst/>
              </a:prstGeom>
              <a:solidFill>
                <a:srgbClr val="00B48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353BE41-73DB-9447-6077-61E92A25C0A8}"/>
              </a:ext>
            </a:extLst>
          </p:cNvPr>
          <p:cNvGrpSpPr/>
          <p:nvPr/>
        </p:nvGrpSpPr>
        <p:grpSpPr>
          <a:xfrm>
            <a:off x="8138382" y="1504874"/>
            <a:ext cx="3892804" cy="3777772"/>
            <a:chOff x="8138382" y="1504874"/>
            <a:chExt cx="3892804" cy="377777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72E66E-D6BD-C369-6E05-3F7E81596FE6}"/>
                </a:ext>
              </a:extLst>
            </p:cNvPr>
            <p:cNvSpPr txBox="1"/>
            <p:nvPr/>
          </p:nvSpPr>
          <p:spPr>
            <a:xfrm>
              <a:off x="8138382" y="3712986"/>
              <a:ext cx="38928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The principle refers to </a:t>
              </a:r>
              <a:r>
                <a:rPr lang="en-IN" sz="2400" b="1" dirty="0"/>
                <a:t>guiding the eye </a:t>
              </a:r>
              <a:r>
                <a:rPr lang="en-IN" sz="2400" dirty="0"/>
                <a:t>on the page so that it </a:t>
              </a:r>
              <a:r>
                <a:rPr lang="en-IN" sz="2400" b="1" dirty="0"/>
                <a:t>attends </a:t>
              </a:r>
              <a:r>
                <a:rPr lang="en-IN" sz="2400" dirty="0"/>
                <a:t>to design elements </a:t>
              </a:r>
              <a:r>
                <a:rPr lang="en-IN" sz="2400" b="1" dirty="0"/>
                <a:t>in</a:t>
              </a:r>
              <a:r>
                <a:rPr lang="en-IN" sz="2400" dirty="0"/>
                <a:t> the </a:t>
              </a:r>
              <a:r>
                <a:rPr lang="en-IN" sz="2400" b="1" dirty="0"/>
                <a:t>order </a:t>
              </a:r>
              <a:r>
                <a:rPr lang="en-IN" sz="2400" dirty="0"/>
                <a:t>of their importance.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3BCDD3-EEFB-C01F-A575-6E73486FC1E7}"/>
                </a:ext>
              </a:extLst>
            </p:cNvPr>
            <p:cNvSpPr txBox="1"/>
            <p:nvPr/>
          </p:nvSpPr>
          <p:spPr>
            <a:xfrm>
              <a:off x="8248805" y="2803063"/>
              <a:ext cx="3671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spc="300" dirty="0">
                  <a:solidFill>
                    <a:srgbClr val="DE4A50"/>
                  </a:solidFill>
                  <a:latin typeface="Roboto Condensed Bold" panose="02000000000000000000" pitchFamily="2" charset="0"/>
                  <a:ea typeface="Roboto Condensed Bold" panose="02000000000000000000" pitchFamily="2" charset="0"/>
                </a:rPr>
                <a:t>VISUAL HIERARCHY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676DC4-1B07-818A-14A9-9AFB3962B078}"/>
                </a:ext>
              </a:extLst>
            </p:cNvPr>
            <p:cNvGrpSpPr/>
            <p:nvPr/>
          </p:nvGrpSpPr>
          <p:grpSpPr>
            <a:xfrm>
              <a:off x="8349472" y="1504874"/>
              <a:ext cx="3470625" cy="927302"/>
              <a:chOff x="8034796" y="4094295"/>
              <a:chExt cx="3470625" cy="927302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4F760B1-7A41-5E8B-A08C-E9BB71B6559E}"/>
                  </a:ext>
                </a:extLst>
              </p:cNvPr>
              <p:cNvSpPr/>
              <p:nvPr/>
            </p:nvSpPr>
            <p:spPr>
              <a:xfrm>
                <a:off x="8044188" y="4094295"/>
                <a:ext cx="3461233" cy="290441"/>
              </a:xfrm>
              <a:prstGeom prst="rect">
                <a:avLst/>
              </a:prstGeom>
              <a:solidFill>
                <a:srgbClr val="DE4A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65D57E5-F7B5-50C5-D0A3-E08B8E207A87}"/>
                  </a:ext>
                </a:extLst>
              </p:cNvPr>
              <p:cNvSpPr/>
              <p:nvPr/>
            </p:nvSpPr>
            <p:spPr>
              <a:xfrm flipV="1">
                <a:off x="8044188" y="4541319"/>
                <a:ext cx="3461233" cy="45719"/>
              </a:xfrm>
              <a:prstGeom prst="rect">
                <a:avLst/>
              </a:prstGeom>
              <a:solidFill>
                <a:srgbClr val="DE4A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F16449E-4B80-52F3-ED40-FAFB15E02BB6}"/>
                  </a:ext>
                </a:extLst>
              </p:cNvPr>
              <p:cNvSpPr/>
              <p:nvPr/>
            </p:nvSpPr>
            <p:spPr>
              <a:xfrm flipV="1">
                <a:off x="8034796" y="4755676"/>
                <a:ext cx="3470625" cy="45719"/>
              </a:xfrm>
              <a:prstGeom prst="rect">
                <a:avLst/>
              </a:prstGeom>
              <a:solidFill>
                <a:srgbClr val="DE4A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D4A19C4-97E5-1314-9399-039200FEC92D}"/>
                  </a:ext>
                </a:extLst>
              </p:cNvPr>
              <p:cNvSpPr/>
              <p:nvPr/>
            </p:nvSpPr>
            <p:spPr>
              <a:xfrm>
                <a:off x="8044188" y="4975878"/>
                <a:ext cx="3190816" cy="45719"/>
              </a:xfrm>
              <a:prstGeom prst="rect">
                <a:avLst/>
              </a:prstGeom>
              <a:solidFill>
                <a:srgbClr val="DE4A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21019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CCCDA-1B8C-B8A7-C1AD-741F0646E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BAA36-DAE7-F9A2-CB1C-65502F0C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ways to use Graphics and Illustrations in UI design (contd.)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9287AE-5B5E-70CF-2AD7-E39C7087D2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63" y="863444"/>
            <a:ext cx="5964237" cy="4473177"/>
          </a:xfr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23D35-6593-D915-73B9-670B5F89EB30}"/>
              </a:ext>
            </a:extLst>
          </p:cNvPr>
          <p:cNvSpPr txBox="1"/>
          <p:nvPr/>
        </p:nvSpPr>
        <p:spPr>
          <a:xfrm>
            <a:off x="6209590" y="1325109"/>
            <a:ext cx="5580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Pair error messages with </a:t>
            </a:r>
            <a:r>
              <a:rPr lang="en-US" sz="2400" b="1" dirty="0"/>
              <a:t>friendly illustrations </a:t>
            </a:r>
            <a:r>
              <a:rPr lang="en-US" sz="2400" dirty="0"/>
              <a:t>to </a:t>
            </a:r>
            <a:r>
              <a:rPr lang="en-US" sz="2400" b="1" dirty="0"/>
              <a:t>soften </a:t>
            </a:r>
            <a:r>
              <a:rPr lang="en-US" sz="2400" dirty="0"/>
              <a:t>the </a:t>
            </a:r>
            <a:r>
              <a:rPr lang="en-US" sz="2400" b="1" dirty="0"/>
              <a:t>impact </a:t>
            </a:r>
            <a:r>
              <a:rPr lang="en-US" sz="2400" dirty="0"/>
              <a:t>and </a:t>
            </a:r>
            <a:r>
              <a:rPr lang="en-US" sz="2400" b="1" dirty="0"/>
              <a:t>provide visual cues</a:t>
            </a:r>
            <a:r>
              <a:rPr lang="en-US" sz="2400" dirty="0"/>
              <a:t> about the issue. </a:t>
            </a:r>
            <a:endParaRPr lang="en-IN" sz="2400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0ADFA1AA-FEE1-51E7-9437-29AB5119CA4C}"/>
              </a:ext>
            </a:extLst>
          </p:cNvPr>
          <p:cNvSpPr txBox="1"/>
          <p:nvPr/>
        </p:nvSpPr>
        <p:spPr>
          <a:xfrm>
            <a:off x="131763" y="5488864"/>
            <a:ext cx="478016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Link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30CD4D-7BDF-88AB-0E8F-6624E1FFE707}"/>
              </a:ext>
            </a:extLst>
          </p:cNvPr>
          <p:cNvSpPr txBox="1"/>
          <p:nvPr/>
        </p:nvSpPr>
        <p:spPr>
          <a:xfrm>
            <a:off x="6209590" y="863444"/>
            <a:ext cx="2814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Error Messages</a:t>
            </a:r>
          </a:p>
        </p:txBody>
      </p:sp>
    </p:spTree>
    <p:extLst>
      <p:ext uri="{BB962C8B-B14F-4D97-AF65-F5344CB8AC3E}">
        <p14:creationId xmlns:p14="http://schemas.microsoft.com/office/powerpoint/2010/main" val="4094130607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5547F-548B-6B12-7BB5-483B5A880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7B7D-2A85-F972-3885-69415EE5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ways to use Graphics and Illustrations in UI design (contd.)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76EAE8-B1FE-5138-95BC-57C3E7C7F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63" y="863444"/>
            <a:ext cx="5964237" cy="4473177"/>
          </a:xfr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51A38F-5772-C03C-6D7B-BD689EDFA258}"/>
              </a:ext>
            </a:extLst>
          </p:cNvPr>
          <p:cNvSpPr txBox="1"/>
          <p:nvPr/>
        </p:nvSpPr>
        <p:spPr>
          <a:xfrm>
            <a:off x="6229046" y="1325109"/>
            <a:ext cx="55803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Incorporate small </a:t>
            </a:r>
            <a:r>
              <a:rPr lang="en-US" sz="2400" b="1" dirty="0"/>
              <a:t>animated illustrations </a:t>
            </a:r>
            <a:r>
              <a:rPr lang="en-US" sz="2400" dirty="0"/>
              <a:t>within </a:t>
            </a:r>
            <a:r>
              <a:rPr lang="en-US" sz="2400" b="1" dirty="0"/>
              <a:t>buttons </a:t>
            </a:r>
            <a:r>
              <a:rPr lang="en-US" sz="2400" dirty="0"/>
              <a:t>or </a:t>
            </a:r>
            <a:r>
              <a:rPr lang="en-US" sz="2400" b="1" dirty="0"/>
              <a:t>interactive elements </a:t>
            </a:r>
            <a:r>
              <a:rPr lang="en-US" sz="2400" dirty="0"/>
              <a:t>to add a playful touch and </a:t>
            </a:r>
            <a:r>
              <a:rPr lang="en-US" sz="2400" b="1" dirty="0"/>
              <a:t>enhance user engagement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9C628A-3415-0974-426F-957E8CBD1A5E}"/>
              </a:ext>
            </a:extLst>
          </p:cNvPr>
          <p:cNvSpPr txBox="1"/>
          <p:nvPr/>
        </p:nvSpPr>
        <p:spPr>
          <a:xfrm>
            <a:off x="6229046" y="863444"/>
            <a:ext cx="2814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Interactive Elements</a:t>
            </a:r>
          </a:p>
        </p:txBody>
      </p:sp>
    </p:spTree>
    <p:extLst>
      <p:ext uri="{BB962C8B-B14F-4D97-AF65-F5344CB8AC3E}">
        <p14:creationId xmlns:p14="http://schemas.microsoft.com/office/powerpoint/2010/main" val="2733066871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8AAF1-8847-AFF0-5EBB-27716AAC1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18E9-27C5-EC4A-44FA-492EF9B1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ways to use Graphics and Illustrations in UI design (contd.)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91E5B2-6514-23AB-7E7A-1FD18EFC4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63" y="863444"/>
            <a:ext cx="5964237" cy="4473177"/>
          </a:xfr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1F8FE3-5869-A793-BCA1-00D56960F56C}"/>
              </a:ext>
            </a:extLst>
          </p:cNvPr>
          <p:cNvSpPr txBox="1"/>
          <p:nvPr/>
        </p:nvSpPr>
        <p:spPr>
          <a:xfrm>
            <a:off x="6229047" y="1325109"/>
            <a:ext cx="5580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Use </a:t>
            </a:r>
            <a:r>
              <a:rPr lang="en-US" sz="2400" b="1" dirty="0"/>
              <a:t>consistent style </a:t>
            </a:r>
            <a:r>
              <a:rPr lang="en-US" sz="2400" dirty="0"/>
              <a:t>and character </a:t>
            </a:r>
            <a:r>
              <a:rPr lang="en-US" sz="2400" b="1" dirty="0"/>
              <a:t>design </a:t>
            </a:r>
            <a:r>
              <a:rPr lang="en-US" sz="2400" dirty="0"/>
              <a:t>across illustrations to </a:t>
            </a:r>
            <a:r>
              <a:rPr lang="en-US" sz="2400" b="1" dirty="0"/>
              <a:t>reinforce brand identity </a:t>
            </a:r>
            <a:r>
              <a:rPr lang="en-US" sz="2400" dirty="0"/>
              <a:t>and </a:t>
            </a:r>
            <a:r>
              <a:rPr lang="en-US" sz="2400" b="1" dirty="0"/>
              <a:t>recognition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07F7849B-4BB6-0542-A7AB-9D086447F20E}"/>
              </a:ext>
            </a:extLst>
          </p:cNvPr>
          <p:cNvSpPr txBox="1"/>
          <p:nvPr/>
        </p:nvSpPr>
        <p:spPr>
          <a:xfrm>
            <a:off x="131763" y="5488864"/>
            <a:ext cx="478016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Link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D83D83-55B7-1D69-C3B6-92E292C6D886}"/>
              </a:ext>
            </a:extLst>
          </p:cNvPr>
          <p:cNvSpPr txBox="1"/>
          <p:nvPr/>
        </p:nvSpPr>
        <p:spPr>
          <a:xfrm>
            <a:off x="6229047" y="863444"/>
            <a:ext cx="3009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Branding Consistency</a:t>
            </a:r>
          </a:p>
        </p:txBody>
      </p:sp>
    </p:spTree>
    <p:extLst>
      <p:ext uri="{BB962C8B-B14F-4D97-AF65-F5344CB8AC3E}">
        <p14:creationId xmlns:p14="http://schemas.microsoft.com/office/powerpoint/2010/main" val="3977430154"/>
      </p:ext>
    </p:extLst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6F8C4-74D0-334C-42D2-8A7CA3305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8AFC-E8FC-1C65-B4AD-725412D3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ways to use Graphics and Illustrations in UI design (contd.)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AE66D6-B1AF-5478-AE84-27181F247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763" y="863444"/>
            <a:ext cx="5964237" cy="4473177"/>
          </a:xfr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90B24C-9814-0904-037D-95D6B5404A06}"/>
              </a:ext>
            </a:extLst>
          </p:cNvPr>
          <p:cNvSpPr txBox="1"/>
          <p:nvPr/>
        </p:nvSpPr>
        <p:spPr>
          <a:xfrm>
            <a:off x="6219318" y="1325109"/>
            <a:ext cx="55803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Utilize graphic elements to </a:t>
            </a:r>
            <a:r>
              <a:rPr lang="en-US" sz="2400" b="1" dirty="0"/>
              <a:t>guide </a:t>
            </a:r>
            <a:r>
              <a:rPr lang="en-US" sz="2400" dirty="0"/>
              <a:t>the user's eye through the </a:t>
            </a:r>
            <a:r>
              <a:rPr lang="en-US" sz="2400" b="1" dirty="0"/>
              <a:t>interface</a:t>
            </a:r>
            <a:r>
              <a:rPr lang="en-US" sz="2400" dirty="0"/>
              <a:t>, highlighting </a:t>
            </a:r>
            <a:r>
              <a:rPr lang="en-US" sz="2400" b="1" dirty="0"/>
              <a:t>important information </a:t>
            </a:r>
            <a:r>
              <a:rPr lang="en-US" sz="2400" dirty="0"/>
              <a:t>or </a:t>
            </a:r>
            <a:r>
              <a:rPr lang="en-US" sz="2400" b="1" dirty="0"/>
              <a:t>navigation paths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:a16="http://schemas.microsoft.com/office/drawing/2014/main" id="{E74572DA-8AB9-8CCC-F461-80AC23EF7D99}"/>
              </a:ext>
            </a:extLst>
          </p:cNvPr>
          <p:cNvSpPr txBox="1"/>
          <p:nvPr/>
        </p:nvSpPr>
        <p:spPr>
          <a:xfrm>
            <a:off x="131763" y="5488864"/>
            <a:ext cx="478016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Link</a:t>
            </a:r>
            <a:endParaRPr lang="en-IN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4205D5-E5DC-57B8-6BA3-97848AA794FC}"/>
              </a:ext>
            </a:extLst>
          </p:cNvPr>
          <p:cNvSpPr txBox="1"/>
          <p:nvPr/>
        </p:nvSpPr>
        <p:spPr>
          <a:xfrm>
            <a:off x="6219318" y="863444"/>
            <a:ext cx="2466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Visual Hierarchy</a:t>
            </a:r>
          </a:p>
        </p:txBody>
      </p:sp>
    </p:spTree>
    <p:extLst>
      <p:ext uri="{BB962C8B-B14F-4D97-AF65-F5344CB8AC3E}">
        <p14:creationId xmlns:p14="http://schemas.microsoft.com/office/powerpoint/2010/main" val="2859706797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6A7B7-9D54-CB79-B06C-7BAC75992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9748B-80FF-3B3E-A4F0-EA850C84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ways to use Graphics and Illustrations in UI design (contd.)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82AA9E-39D0-FF19-8C32-487B28386CD3}"/>
              </a:ext>
            </a:extLst>
          </p:cNvPr>
          <p:cNvSpPr txBox="1"/>
          <p:nvPr/>
        </p:nvSpPr>
        <p:spPr>
          <a:xfrm>
            <a:off x="6404144" y="1325109"/>
            <a:ext cx="558033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Create a </a:t>
            </a:r>
            <a:r>
              <a:rPr lang="en-US" sz="2400" b="1" dirty="0"/>
              <a:t>narrative through illustrations</a:t>
            </a:r>
            <a:r>
              <a:rPr lang="en-US" sz="2400" dirty="0"/>
              <a:t>, particularly in </a:t>
            </a:r>
            <a:r>
              <a:rPr lang="en-US" sz="2400" b="1" dirty="0"/>
              <a:t>marketing materials </a:t>
            </a:r>
            <a:r>
              <a:rPr lang="en-US" sz="2400" dirty="0"/>
              <a:t>or app introductions, to </a:t>
            </a:r>
            <a:r>
              <a:rPr lang="en-US" sz="2400" b="1" dirty="0"/>
              <a:t>connect with users </a:t>
            </a:r>
            <a:r>
              <a:rPr lang="en-US" sz="2400" dirty="0"/>
              <a:t>on a deeper level. </a:t>
            </a:r>
            <a:endParaRPr lang="en-IN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2386D-E998-88DC-AD1A-292F602CD019}"/>
              </a:ext>
            </a:extLst>
          </p:cNvPr>
          <p:cNvSpPr txBox="1"/>
          <p:nvPr/>
        </p:nvSpPr>
        <p:spPr>
          <a:xfrm>
            <a:off x="6404144" y="863444"/>
            <a:ext cx="174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Storytelling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51BC6C9-E4E9-C1DA-33AA-4F0ED6EA9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3" y="863444"/>
            <a:ext cx="6168391" cy="289143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4932465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6308-7956-52F6-11C3-85EC4BEB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chemeClr val="accent6"/>
                </a:solidFill>
              </a:rPr>
              <a:t>Containers</a:t>
            </a:r>
            <a:r>
              <a:rPr lang="en-US" dirty="0"/>
              <a:t> to Finalize UI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89D6F-9247-389D-CEEA-D32458631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63444"/>
            <a:ext cx="5964821" cy="5590565"/>
          </a:xfrm>
        </p:spPr>
        <p:txBody>
          <a:bodyPr/>
          <a:lstStyle/>
          <a:p>
            <a:r>
              <a:rPr lang="en-US" dirty="0"/>
              <a:t>Using a container in UI design is an effective way to </a:t>
            </a:r>
            <a:r>
              <a:rPr lang="en-US" b="1" dirty="0"/>
              <a:t>structure </a:t>
            </a:r>
            <a:r>
              <a:rPr lang="en-US" dirty="0"/>
              <a:t>and </a:t>
            </a:r>
            <a:r>
              <a:rPr lang="en-US" b="1" dirty="0"/>
              <a:t>finalize </a:t>
            </a:r>
            <a:r>
              <a:rPr lang="en-US" dirty="0"/>
              <a:t>your layout.</a:t>
            </a:r>
          </a:p>
          <a:p>
            <a:r>
              <a:rPr lang="en-US" dirty="0"/>
              <a:t>Containers help </a:t>
            </a:r>
            <a:r>
              <a:rPr lang="en-US" b="1" dirty="0"/>
              <a:t>organize content</a:t>
            </a:r>
            <a:r>
              <a:rPr lang="en-US" dirty="0"/>
              <a:t>, </a:t>
            </a:r>
            <a:r>
              <a:rPr lang="en-US" b="1" dirty="0"/>
              <a:t>establish boundaries</a:t>
            </a:r>
            <a:r>
              <a:rPr lang="en-US" dirty="0"/>
              <a:t>, and create a </a:t>
            </a:r>
            <a:r>
              <a:rPr lang="en-US" b="1" dirty="0"/>
              <a:t>clean</a:t>
            </a:r>
            <a:r>
              <a:rPr lang="en-US" dirty="0"/>
              <a:t>, </a:t>
            </a:r>
            <a:r>
              <a:rPr lang="en-US" b="1" dirty="0"/>
              <a:t>cohesive interface</a:t>
            </a:r>
            <a:r>
              <a:rPr lang="en-US" dirty="0"/>
              <a:t>.</a:t>
            </a:r>
            <a:endParaRPr lang="en-IN" dirty="0"/>
          </a:p>
          <a:p>
            <a:r>
              <a:rPr lang="en-US" dirty="0"/>
              <a:t>Few tricks to grouping your content into containers</a:t>
            </a:r>
            <a:endParaRPr lang="en-IN" dirty="0"/>
          </a:p>
          <a:p>
            <a:pPr lvl="1"/>
            <a:r>
              <a:rPr lang="en-IN" dirty="0"/>
              <a:t>Lighten outline and use shadows</a:t>
            </a:r>
          </a:p>
          <a:p>
            <a:pPr lvl="1"/>
            <a:r>
              <a:rPr lang="en-IN" dirty="0"/>
              <a:t>Lift off</a:t>
            </a:r>
          </a:p>
          <a:p>
            <a:pPr lvl="1"/>
            <a:r>
              <a:rPr lang="en-IN" dirty="0"/>
              <a:t>Scale it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B7B0B-0258-30A2-A923-D9ADB6BB7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59"/>
          <a:stretch/>
        </p:blipFill>
        <p:spPr>
          <a:xfrm>
            <a:off x="131178" y="863444"/>
            <a:ext cx="5963789" cy="4525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FD1B91-C9A0-AEE9-27C8-16C11E9CF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8" y="1036873"/>
            <a:ext cx="5966094" cy="417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0E91A6-A0F5-2ECB-CA9E-717C68D1F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91" y="1154438"/>
            <a:ext cx="5988562" cy="39436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8749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70D6-14C0-240C-6C66-39CC9567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of Writing in UI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015CD-3148-B3D8-98D8-747BCDDD7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49714313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DBA7B-CEE0-0698-CFFF-47F38779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of Writing in UI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FD107-9486-8B9D-C323-87413B0AE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63444"/>
            <a:ext cx="5964821" cy="559056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UX writing </a:t>
            </a:r>
            <a:r>
              <a:rPr lang="en-US" dirty="0"/>
              <a:t>is a professional </a:t>
            </a:r>
            <a:r>
              <a:rPr lang="en-US" b="1" dirty="0"/>
              <a:t>activity </a:t>
            </a:r>
            <a:r>
              <a:rPr lang="en-US" dirty="0"/>
              <a:t>of </a:t>
            </a:r>
            <a:r>
              <a:rPr lang="en-US" b="1" dirty="0"/>
              <a:t>writing texts </a:t>
            </a:r>
            <a:r>
              <a:rPr lang="en-US" dirty="0"/>
              <a:t>for user interfaces both </a:t>
            </a:r>
            <a:r>
              <a:rPr lang="en-US" b="1" dirty="0"/>
              <a:t>web </a:t>
            </a:r>
            <a:r>
              <a:rPr lang="en-US" dirty="0"/>
              <a:t>and </a:t>
            </a:r>
            <a:r>
              <a:rPr lang="en-US" b="1" dirty="0"/>
              <a:t>mobile</a:t>
            </a:r>
            <a:r>
              <a:rPr lang="en-US" dirty="0"/>
              <a:t>.</a:t>
            </a:r>
          </a:p>
          <a:p>
            <a:r>
              <a:rPr lang="en-US" dirty="0"/>
              <a:t>It </a:t>
            </a:r>
            <a:r>
              <a:rPr lang="en-US" b="1" dirty="0"/>
              <a:t>includes </a:t>
            </a:r>
            <a:r>
              <a:rPr lang="en-US" dirty="0"/>
              <a:t>creating </a:t>
            </a:r>
            <a:r>
              <a:rPr lang="en-US" b="1" dirty="0"/>
              <a:t>texts </a:t>
            </a:r>
            <a:r>
              <a:rPr lang="en-US" dirty="0"/>
              <a:t>from </a:t>
            </a:r>
            <a:r>
              <a:rPr lang="en-US" b="1" dirty="0"/>
              <a:t>small labels </a:t>
            </a:r>
            <a:r>
              <a:rPr lang="en-US" dirty="0"/>
              <a:t>of buttons and </a:t>
            </a:r>
            <a:r>
              <a:rPr lang="en-US" b="1" dirty="0"/>
              <a:t>icons </a:t>
            </a:r>
            <a:r>
              <a:rPr lang="en-US" dirty="0"/>
              <a:t>to taglines, </a:t>
            </a:r>
            <a:r>
              <a:rPr lang="en-US" b="1" dirty="0"/>
              <a:t>error messages</a:t>
            </a:r>
            <a:r>
              <a:rPr lang="en-US" dirty="0"/>
              <a:t>, </a:t>
            </a:r>
            <a:r>
              <a:rPr lang="en-US" b="1" dirty="0"/>
              <a:t>notifications</a:t>
            </a:r>
            <a:r>
              <a:rPr lang="en-US" dirty="0"/>
              <a:t>, navigation </a:t>
            </a:r>
            <a:r>
              <a:rPr lang="en-US" b="1" dirty="0"/>
              <a:t>prompts</a:t>
            </a:r>
            <a:r>
              <a:rPr lang="en-US" dirty="0"/>
              <a:t> and </a:t>
            </a:r>
            <a:r>
              <a:rPr lang="en-US" b="1" dirty="0"/>
              <a:t>instructions</a:t>
            </a:r>
            <a:r>
              <a:rPr lang="en-US" dirty="0"/>
              <a:t>, </a:t>
            </a:r>
            <a:r>
              <a:rPr lang="en-US" b="1" dirty="0"/>
              <a:t>guidelines</a:t>
            </a:r>
            <a:r>
              <a:rPr lang="en-US" dirty="0"/>
              <a:t>, and so on.</a:t>
            </a:r>
          </a:p>
          <a:p>
            <a:r>
              <a:rPr lang="en-US" dirty="0"/>
              <a:t>UX writers’ task is </a:t>
            </a:r>
            <a:r>
              <a:rPr lang="en-US" b="1" dirty="0"/>
              <a:t>creating texts </a:t>
            </a:r>
            <a:r>
              <a:rPr lang="en-US" dirty="0"/>
              <a:t>that </a:t>
            </a:r>
            <a:r>
              <a:rPr lang="en-US" b="1" dirty="0"/>
              <a:t>support </a:t>
            </a:r>
            <a:r>
              <a:rPr lang="en-US" dirty="0"/>
              <a:t>and </a:t>
            </a:r>
            <a:r>
              <a:rPr lang="en-US" b="1" dirty="0"/>
              <a:t>enhance users’ communication </a:t>
            </a:r>
            <a:r>
              <a:rPr lang="en-US" dirty="0"/>
              <a:t>with interfaces.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84F516-D14D-6437-8CA2-A5082E4F0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3"/>
            <a:ext cx="5964821" cy="447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34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3261-0272-71BF-EAA1-33EF9C97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Microcopy</a:t>
            </a:r>
            <a:r>
              <a:rPr lang="en-IN" dirty="0"/>
              <a:t> – Use of Writing in UI Design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CA39F-98D9-08EF-14EB-444296D39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63444"/>
            <a:ext cx="5964821" cy="559056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Microcopy </a:t>
            </a:r>
            <a:r>
              <a:rPr lang="en-US" dirty="0"/>
              <a:t>is a term used for the small </a:t>
            </a:r>
            <a:r>
              <a:rPr lang="en-US" b="1" dirty="0"/>
              <a:t>pieces </a:t>
            </a:r>
            <a:r>
              <a:rPr lang="en-US" dirty="0"/>
              <a:t>of </a:t>
            </a:r>
            <a:r>
              <a:rPr lang="en-US" b="1" dirty="0"/>
              <a:t>content </a:t>
            </a:r>
            <a:r>
              <a:rPr lang="en-US" dirty="0"/>
              <a:t>that appears on </a:t>
            </a:r>
            <a:r>
              <a:rPr lang="en-US" b="1" dirty="0"/>
              <a:t>digital interfaces</a:t>
            </a:r>
            <a:r>
              <a:rPr lang="en-US" dirty="0"/>
              <a:t>, from </a:t>
            </a:r>
            <a:r>
              <a:rPr lang="en-US" b="1" dirty="0"/>
              <a:t>calls to action</a:t>
            </a:r>
            <a:r>
              <a:rPr lang="en-US" dirty="0"/>
              <a:t> to </a:t>
            </a:r>
            <a:r>
              <a:rPr lang="en-US" b="1" dirty="0"/>
              <a:t>disclaimers</a:t>
            </a:r>
            <a:r>
              <a:rPr lang="en-US" dirty="0"/>
              <a:t>.</a:t>
            </a:r>
          </a:p>
          <a:p>
            <a:r>
              <a:rPr lang="en-US" dirty="0"/>
              <a:t>These sentences or phrases are normally </a:t>
            </a:r>
            <a:r>
              <a:rPr lang="en-US" b="1" dirty="0"/>
              <a:t>quite short</a:t>
            </a:r>
          </a:p>
          <a:p>
            <a:r>
              <a:rPr lang="en-US" b="1" dirty="0"/>
              <a:t>Purpose</a:t>
            </a:r>
            <a:r>
              <a:rPr lang="en-US" dirty="0"/>
              <a:t>: Tell users what to do next</a:t>
            </a:r>
          </a:p>
          <a:p>
            <a:r>
              <a:rPr lang="en-US" dirty="0"/>
              <a:t>It assures users that their personal </a:t>
            </a:r>
            <a:r>
              <a:rPr lang="en-US" b="1" dirty="0"/>
              <a:t>information won't be shared</a:t>
            </a:r>
            <a:r>
              <a:rPr lang="en-US" dirty="0"/>
              <a:t>. </a:t>
            </a:r>
          </a:p>
          <a:p>
            <a:r>
              <a:rPr lang="en-US" dirty="0"/>
              <a:t>These tiny pieces of text play a vital role in UX—and can </a:t>
            </a:r>
            <a:r>
              <a:rPr lang="en-US" b="1" dirty="0"/>
              <a:t>make</a:t>
            </a:r>
            <a:r>
              <a:rPr lang="en-US" dirty="0"/>
              <a:t> or </a:t>
            </a:r>
            <a:r>
              <a:rPr lang="en-US" b="1" dirty="0"/>
              <a:t>break</a:t>
            </a:r>
            <a:r>
              <a:rPr lang="en-US" dirty="0"/>
              <a:t> your </a:t>
            </a:r>
            <a:r>
              <a:rPr lang="en-US" b="1" dirty="0"/>
              <a:t>user experience</a:t>
            </a:r>
            <a:r>
              <a:rPr lang="en-US" dirty="0"/>
              <a:t>. </a:t>
            </a:r>
          </a:p>
          <a:p>
            <a:r>
              <a:rPr lang="en-US" b="1" dirty="0"/>
              <a:t>Good microcopy </a:t>
            </a:r>
            <a:r>
              <a:rPr lang="en-US" dirty="0"/>
              <a:t>is </a:t>
            </a:r>
            <a:r>
              <a:rPr lang="en-US" b="1" dirty="0"/>
              <a:t>clear</a:t>
            </a:r>
            <a:r>
              <a:rPr lang="en-US" dirty="0"/>
              <a:t>, </a:t>
            </a:r>
            <a:r>
              <a:rPr lang="en-US" b="1" dirty="0"/>
              <a:t>concise</a:t>
            </a:r>
            <a:r>
              <a:rPr lang="en-US" dirty="0"/>
              <a:t>, and </a:t>
            </a:r>
            <a:r>
              <a:rPr lang="en-US" b="1" dirty="0"/>
              <a:t>helpful; Bad microcopy </a:t>
            </a:r>
            <a:r>
              <a:rPr lang="en-US" dirty="0"/>
              <a:t>can be </a:t>
            </a:r>
            <a:r>
              <a:rPr lang="en-US" b="1" dirty="0"/>
              <a:t>confusing</a:t>
            </a:r>
            <a:r>
              <a:rPr lang="en-US" dirty="0"/>
              <a:t>, </a:t>
            </a:r>
            <a:r>
              <a:rPr lang="en-US" b="1" dirty="0"/>
              <a:t>misleading</a:t>
            </a:r>
            <a:r>
              <a:rPr lang="en-US" dirty="0"/>
              <a:t>, or just plain </a:t>
            </a:r>
            <a:r>
              <a:rPr lang="en-US" b="1" dirty="0"/>
              <a:t>annoying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E3A57-5C3E-05A3-F5FB-F04A0AB27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9" y="863444"/>
            <a:ext cx="5964821" cy="321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0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1E6BF-1DFC-0330-FEA5-AB2488C72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F8F5-7366-9417-B251-0CB13684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Microcopy</a:t>
            </a:r>
            <a:r>
              <a:rPr lang="en-IN" dirty="0"/>
              <a:t> – Use of Writing in UI Design (contd.)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9D7C-962B-D67D-E81D-F480B92A6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63444"/>
            <a:ext cx="5964821" cy="5590565"/>
          </a:xfrm>
        </p:spPr>
        <p:txBody>
          <a:bodyPr/>
          <a:lstStyle/>
          <a:p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microcopy </a:t>
            </a:r>
            <a:r>
              <a:rPr lang="en-US" dirty="0"/>
              <a:t>in UX design include:</a:t>
            </a:r>
          </a:p>
          <a:p>
            <a:pPr lvl="1"/>
            <a:r>
              <a:rPr lang="en-US" dirty="0"/>
              <a:t>Text on buttons</a:t>
            </a:r>
          </a:p>
          <a:p>
            <a:pPr lvl="1"/>
            <a:r>
              <a:rPr lang="en-US" dirty="0"/>
              <a:t>An error message</a:t>
            </a:r>
          </a:p>
          <a:p>
            <a:pPr lvl="1"/>
            <a:r>
              <a:rPr lang="en-US" dirty="0"/>
              <a:t>Tooltips</a:t>
            </a:r>
          </a:p>
          <a:p>
            <a:pPr lvl="1"/>
            <a:r>
              <a:rPr lang="en-US" dirty="0"/>
              <a:t>Search prompts</a:t>
            </a:r>
          </a:p>
          <a:p>
            <a:pPr lvl="1"/>
            <a:r>
              <a:rPr lang="en-US" dirty="0"/>
              <a:t>Help text</a:t>
            </a:r>
          </a:p>
          <a:p>
            <a:pPr lvl="1"/>
            <a:r>
              <a:rPr lang="en-US" dirty="0"/>
              <a:t>Push notifications</a:t>
            </a:r>
          </a:p>
          <a:p>
            <a:pPr lvl="1"/>
            <a:r>
              <a:rPr lang="en-US" dirty="0"/>
              <a:t>The field labels on a contact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42E650-7A69-62F8-3D5B-2525A98E6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79" y="863444"/>
            <a:ext cx="5964821" cy="32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0038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5083E-66BC-F6A1-3CB1-E449FBD0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9569-2362-F49E-C3F6-71EA5A65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Design Principles (contd.)</a:t>
            </a:r>
            <a:endParaRPr lang="en-IN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49646D-565C-9D88-6CDF-B81E7C86C9A6}"/>
              </a:ext>
            </a:extLst>
          </p:cNvPr>
          <p:cNvGrpSpPr/>
          <p:nvPr/>
        </p:nvGrpSpPr>
        <p:grpSpPr>
          <a:xfrm>
            <a:off x="7493037" y="1190418"/>
            <a:ext cx="3795008" cy="4429418"/>
            <a:chOff x="7493037" y="1190418"/>
            <a:chExt cx="3795008" cy="44294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EB37D0-62A0-F51E-6B3F-090CB83432EA}"/>
                </a:ext>
              </a:extLst>
            </p:cNvPr>
            <p:cNvSpPr txBox="1"/>
            <p:nvPr/>
          </p:nvSpPr>
          <p:spPr>
            <a:xfrm>
              <a:off x="7493037" y="4050176"/>
              <a:ext cx="37784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Gestalt principes capture our tendency to </a:t>
              </a:r>
              <a:r>
                <a:rPr lang="en-IN" sz="2400" b="1" dirty="0"/>
                <a:t>perceive the whole </a:t>
              </a:r>
              <a:r>
                <a:rPr lang="en-IN" sz="2400" dirty="0"/>
                <a:t>as opposed to the </a:t>
              </a:r>
              <a:r>
                <a:rPr lang="en-IN" sz="2400" b="1" dirty="0"/>
                <a:t>individual elements</a:t>
              </a:r>
              <a:r>
                <a:rPr lang="en-IN" sz="2400" dirty="0"/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6204B0-C5EC-E2C7-3F15-597FE5C8F2EB}"/>
                </a:ext>
              </a:extLst>
            </p:cNvPr>
            <p:cNvSpPr txBox="1"/>
            <p:nvPr/>
          </p:nvSpPr>
          <p:spPr>
            <a:xfrm>
              <a:off x="7509582" y="3274893"/>
              <a:ext cx="37784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spc="300" dirty="0">
                  <a:solidFill>
                    <a:srgbClr val="A74782"/>
                  </a:solidFill>
                  <a:latin typeface="Roboto Condensed Bold" panose="02000000000000000000" pitchFamily="2" charset="0"/>
                  <a:ea typeface="Roboto Condensed Bold" panose="02000000000000000000" pitchFamily="2" charset="0"/>
                </a:rPr>
                <a:t>GESTALT </a:t>
              </a:r>
              <a:r>
                <a:rPr lang="en-IN" sz="2400" spc="300" dirty="0">
                  <a:solidFill>
                    <a:srgbClr val="A74782"/>
                  </a:solidFill>
                  <a:latin typeface="Roboto Condensed Bold" panose="02000000000000000000" pitchFamily="2" charset="0"/>
                  <a:ea typeface="Roboto Condensed Bold" panose="02000000000000000000" pitchFamily="2" charset="0"/>
                </a:rPr>
                <a:t>PRINCIPLES</a:t>
              </a:r>
              <a:endParaRPr lang="en-IN" sz="2400" b="1" spc="300" dirty="0">
                <a:solidFill>
                  <a:srgbClr val="A74782"/>
                </a:solidFill>
                <a:latin typeface="Roboto Condensed Bold" panose="02000000000000000000" pitchFamily="2" charset="0"/>
                <a:ea typeface="Roboto Condensed Bold" panose="02000000000000000000" pitchFamily="2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49F4B01-7BF0-70B7-821C-9245160D53BA}"/>
                </a:ext>
              </a:extLst>
            </p:cNvPr>
            <p:cNvGrpSpPr/>
            <p:nvPr/>
          </p:nvGrpSpPr>
          <p:grpSpPr>
            <a:xfrm>
              <a:off x="7722281" y="1190418"/>
              <a:ext cx="3353065" cy="1767572"/>
              <a:chOff x="7003473" y="3381254"/>
              <a:chExt cx="3353065" cy="1767572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B47E7FB-811B-6EDD-1FE9-DDAEE9523E6F}"/>
                  </a:ext>
                </a:extLst>
              </p:cNvPr>
              <p:cNvSpPr/>
              <p:nvPr/>
            </p:nvSpPr>
            <p:spPr>
              <a:xfrm>
                <a:off x="7003473" y="3429000"/>
                <a:ext cx="664553" cy="664553"/>
              </a:xfrm>
              <a:prstGeom prst="ellipse">
                <a:avLst/>
              </a:prstGeom>
              <a:solidFill>
                <a:srgbClr val="A747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37577AE-7B5A-1388-30FB-9200934B8836}"/>
                  </a:ext>
                </a:extLst>
              </p:cNvPr>
              <p:cNvSpPr/>
              <p:nvPr/>
            </p:nvSpPr>
            <p:spPr>
              <a:xfrm>
                <a:off x="8331185" y="3405127"/>
                <a:ext cx="664553" cy="664553"/>
              </a:xfrm>
              <a:prstGeom prst="ellipse">
                <a:avLst/>
              </a:prstGeom>
              <a:solidFill>
                <a:srgbClr val="A747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2FDF687-B6AC-CA57-C7EE-BA1218FEA325}"/>
                  </a:ext>
                </a:extLst>
              </p:cNvPr>
              <p:cNvSpPr/>
              <p:nvPr/>
            </p:nvSpPr>
            <p:spPr>
              <a:xfrm>
                <a:off x="9691985" y="3381254"/>
                <a:ext cx="664553" cy="664553"/>
              </a:xfrm>
              <a:prstGeom prst="ellipse">
                <a:avLst/>
              </a:prstGeom>
              <a:solidFill>
                <a:srgbClr val="A747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63CE602-DA25-1D53-9593-66EC42D9F4A8}"/>
                  </a:ext>
                </a:extLst>
              </p:cNvPr>
              <p:cNvSpPr/>
              <p:nvPr/>
            </p:nvSpPr>
            <p:spPr>
              <a:xfrm>
                <a:off x="7003473" y="4409681"/>
                <a:ext cx="664553" cy="664553"/>
              </a:xfrm>
              <a:prstGeom prst="ellipse">
                <a:avLst/>
              </a:prstGeom>
              <a:solidFill>
                <a:srgbClr val="A747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4C09042-ADD2-963F-B9E7-82CCB4E0AA13}"/>
                  </a:ext>
                </a:extLst>
              </p:cNvPr>
              <p:cNvSpPr/>
              <p:nvPr/>
            </p:nvSpPr>
            <p:spPr>
              <a:xfrm>
                <a:off x="8331185" y="4484273"/>
                <a:ext cx="664553" cy="664553"/>
              </a:xfrm>
              <a:prstGeom prst="ellipse">
                <a:avLst/>
              </a:prstGeom>
              <a:solidFill>
                <a:srgbClr val="A747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6E07C35-1E5B-47BD-F1D6-E68A5E5AD9F6}"/>
                  </a:ext>
                </a:extLst>
              </p:cNvPr>
              <p:cNvSpPr/>
              <p:nvPr/>
            </p:nvSpPr>
            <p:spPr>
              <a:xfrm>
                <a:off x="9691985" y="4412073"/>
                <a:ext cx="664553" cy="664553"/>
              </a:xfrm>
              <a:prstGeom prst="ellipse">
                <a:avLst/>
              </a:prstGeom>
              <a:solidFill>
                <a:srgbClr val="A7478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3440C40-541F-0F51-EF6D-C3FEE8C6D52A}"/>
                  </a:ext>
                </a:extLst>
              </p:cNvPr>
              <p:cNvSpPr/>
              <p:nvPr/>
            </p:nvSpPr>
            <p:spPr>
              <a:xfrm>
                <a:off x="7300210" y="3661677"/>
                <a:ext cx="2726502" cy="10984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7EAF78-4635-605A-FCC8-762A5D5C6065}"/>
              </a:ext>
            </a:extLst>
          </p:cNvPr>
          <p:cNvGrpSpPr/>
          <p:nvPr/>
        </p:nvGrpSpPr>
        <p:grpSpPr>
          <a:xfrm>
            <a:off x="823398" y="1239049"/>
            <a:ext cx="4576027" cy="4374297"/>
            <a:chOff x="823398" y="1239049"/>
            <a:chExt cx="4576027" cy="43742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FF8F55-00F0-EE63-5A73-471ADDDD046E}"/>
                </a:ext>
              </a:extLst>
            </p:cNvPr>
            <p:cNvSpPr txBox="1"/>
            <p:nvPr/>
          </p:nvSpPr>
          <p:spPr>
            <a:xfrm>
              <a:off x="2163075" y="3262390"/>
              <a:ext cx="18966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pc="300" dirty="0">
                  <a:solidFill>
                    <a:srgbClr val="86A3D4"/>
                  </a:solidFill>
                </a:rPr>
                <a:t>CONTRAST</a:t>
              </a:r>
              <a:endParaRPr lang="en-IN" sz="2400" b="1" spc="300" dirty="0">
                <a:solidFill>
                  <a:srgbClr val="86A3D4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D9C1B-9F44-7F81-B32E-8BA79C9F7C86}"/>
                </a:ext>
              </a:extLst>
            </p:cNvPr>
            <p:cNvSpPr txBox="1"/>
            <p:nvPr/>
          </p:nvSpPr>
          <p:spPr>
            <a:xfrm>
              <a:off x="823398" y="4043686"/>
              <a:ext cx="457602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The principle refers to the combination of visually </a:t>
              </a:r>
              <a:r>
                <a:rPr lang="en-US" sz="2400" b="1" dirty="0"/>
                <a:t>dissimilar elements </a:t>
              </a:r>
              <a:r>
                <a:rPr lang="en-US" sz="2400" dirty="0"/>
                <a:t>in order to convey the fact that these </a:t>
              </a:r>
              <a:r>
                <a:rPr lang="en-US" sz="2400" b="1" dirty="0"/>
                <a:t>elements are different</a:t>
              </a:r>
              <a:r>
                <a:rPr lang="en-US" sz="2400" dirty="0"/>
                <a:t>.</a:t>
              </a:r>
              <a:endParaRPr lang="en-IN" sz="2400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FF8C727-A7CF-A7BA-817C-8135DDB52728}"/>
                </a:ext>
              </a:extLst>
            </p:cNvPr>
            <p:cNvGrpSpPr/>
            <p:nvPr/>
          </p:nvGrpSpPr>
          <p:grpSpPr>
            <a:xfrm>
              <a:off x="1541856" y="1239049"/>
              <a:ext cx="3139110" cy="1914615"/>
              <a:chOff x="1410610" y="1251553"/>
              <a:chExt cx="3139110" cy="191461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582A8D5-8B7F-0A26-A471-7C42009B86C5}"/>
                  </a:ext>
                </a:extLst>
              </p:cNvPr>
              <p:cNvSpPr/>
              <p:nvPr/>
            </p:nvSpPr>
            <p:spPr>
              <a:xfrm>
                <a:off x="1410610" y="1257158"/>
                <a:ext cx="578522" cy="578522"/>
              </a:xfrm>
              <a:prstGeom prst="ellipse">
                <a:avLst/>
              </a:prstGeom>
              <a:solidFill>
                <a:srgbClr val="EF51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CFAEC9-BA05-B909-C8E3-096556070D56}"/>
                  </a:ext>
                </a:extLst>
              </p:cNvPr>
              <p:cNvSpPr/>
              <p:nvPr/>
            </p:nvSpPr>
            <p:spPr>
              <a:xfrm>
                <a:off x="2048186" y="1257158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F6D899A-6FD9-CA1C-EF00-EDE782860FD4}"/>
                  </a:ext>
                </a:extLst>
              </p:cNvPr>
              <p:cNvSpPr/>
              <p:nvPr/>
            </p:nvSpPr>
            <p:spPr>
              <a:xfrm>
                <a:off x="2696429" y="1914074"/>
                <a:ext cx="578522" cy="578522"/>
              </a:xfrm>
              <a:prstGeom prst="ellipse">
                <a:avLst/>
              </a:prstGeom>
              <a:solidFill>
                <a:srgbClr val="EF515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BE04AEA-CE44-0444-4982-2B3F7EE32724}"/>
                  </a:ext>
                </a:extLst>
              </p:cNvPr>
              <p:cNvSpPr/>
              <p:nvPr/>
            </p:nvSpPr>
            <p:spPr>
              <a:xfrm>
                <a:off x="2696429" y="1251553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24FDEEC-3566-8DFB-E04F-18BD059C70D8}"/>
                  </a:ext>
                </a:extLst>
              </p:cNvPr>
              <p:cNvSpPr/>
              <p:nvPr/>
            </p:nvSpPr>
            <p:spPr>
              <a:xfrm>
                <a:off x="3339199" y="1257158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9BD11B7-326B-51E3-9B8E-7DF296DAE357}"/>
                  </a:ext>
                </a:extLst>
              </p:cNvPr>
              <p:cNvSpPr/>
              <p:nvPr/>
            </p:nvSpPr>
            <p:spPr>
              <a:xfrm>
                <a:off x="3971198" y="1257158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8428526-5B8F-B219-D98F-9B17DEE5BA1A}"/>
                  </a:ext>
                </a:extLst>
              </p:cNvPr>
              <p:cNvSpPr/>
              <p:nvPr/>
            </p:nvSpPr>
            <p:spPr>
              <a:xfrm>
                <a:off x="1410610" y="1921396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563A083-A764-5076-94C8-EE8325654FEA}"/>
                  </a:ext>
                </a:extLst>
              </p:cNvPr>
              <p:cNvSpPr/>
              <p:nvPr/>
            </p:nvSpPr>
            <p:spPr>
              <a:xfrm>
                <a:off x="2059045" y="1914074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18C8C7C3-9A91-3E77-A745-2186DE676AFE}"/>
                  </a:ext>
                </a:extLst>
              </p:cNvPr>
              <p:cNvSpPr/>
              <p:nvPr/>
            </p:nvSpPr>
            <p:spPr>
              <a:xfrm>
                <a:off x="3339199" y="1929584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1368361-AED6-0FA6-E7A9-56579766B5A3}"/>
                  </a:ext>
                </a:extLst>
              </p:cNvPr>
              <p:cNvSpPr/>
              <p:nvPr/>
            </p:nvSpPr>
            <p:spPr>
              <a:xfrm>
                <a:off x="3971198" y="1921396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5A230FFE-1328-EDE7-EEFD-5FA78C8A4CE3}"/>
                  </a:ext>
                </a:extLst>
              </p:cNvPr>
              <p:cNvSpPr/>
              <p:nvPr/>
            </p:nvSpPr>
            <p:spPr>
              <a:xfrm>
                <a:off x="1410610" y="2579458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5F1B7D-380C-5E98-B39D-C3E155433575}"/>
                  </a:ext>
                </a:extLst>
              </p:cNvPr>
              <p:cNvSpPr/>
              <p:nvPr/>
            </p:nvSpPr>
            <p:spPr>
              <a:xfrm>
                <a:off x="2059045" y="2572136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178B41A-9F2E-5277-55AA-76DA3CF2A849}"/>
                  </a:ext>
                </a:extLst>
              </p:cNvPr>
              <p:cNvSpPr/>
              <p:nvPr/>
            </p:nvSpPr>
            <p:spPr>
              <a:xfrm>
                <a:off x="3339199" y="2587646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FC831EF-4672-476E-3B15-7379FC505B97}"/>
                  </a:ext>
                </a:extLst>
              </p:cNvPr>
              <p:cNvSpPr/>
              <p:nvPr/>
            </p:nvSpPr>
            <p:spPr>
              <a:xfrm>
                <a:off x="3971198" y="2579458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E2EC38-8F30-8F31-CC61-0466354F4FE0}"/>
                  </a:ext>
                </a:extLst>
              </p:cNvPr>
              <p:cNvSpPr/>
              <p:nvPr/>
            </p:nvSpPr>
            <p:spPr>
              <a:xfrm>
                <a:off x="2690764" y="2578581"/>
                <a:ext cx="578522" cy="578522"/>
              </a:xfrm>
              <a:prstGeom prst="ellipse">
                <a:avLst/>
              </a:prstGeom>
              <a:solidFill>
                <a:srgbClr val="86A3D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45409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13CDF-F762-D374-7706-841328705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00CC-EBF7-A557-58E8-FC8CE68B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Elements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0DDDE-B57D-CE92-9227-CB00BDEFA0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Section - 6</a:t>
            </a:r>
          </a:p>
        </p:txBody>
      </p:sp>
    </p:spTree>
    <p:extLst>
      <p:ext uri="{BB962C8B-B14F-4D97-AF65-F5344CB8AC3E}">
        <p14:creationId xmlns:p14="http://schemas.microsoft.com/office/powerpoint/2010/main" val="98317733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10EF-56E8-370A-6AFC-97CA3E32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Interface (UI)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64C4B-9576-0388-09DD-324A6C02D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UI elements</a:t>
            </a:r>
            <a:r>
              <a:rPr lang="en-US" dirty="0"/>
              <a:t> are the most </a:t>
            </a:r>
            <a:r>
              <a:rPr lang="en-US" b="1" dirty="0"/>
              <a:t>integral part </a:t>
            </a:r>
            <a:r>
              <a:rPr lang="en-US" dirty="0"/>
              <a:t>of product design. </a:t>
            </a:r>
          </a:p>
          <a:p>
            <a:r>
              <a:rPr lang="en-US" dirty="0"/>
              <a:t>UI elements are the </a:t>
            </a:r>
            <a:r>
              <a:rPr lang="en-US" b="1" dirty="0"/>
              <a:t>building blocks </a:t>
            </a:r>
            <a:r>
              <a:rPr lang="en-US" dirty="0"/>
              <a:t>of </a:t>
            </a:r>
            <a:r>
              <a:rPr lang="en-US" b="1" dirty="0"/>
              <a:t>apps </a:t>
            </a:r>
            <a:r>
              <a:rPr lang="en-US" dirty="0"/>
              <a:t>and </a:t>
            </a:r>
            <a:r>
              <a:rPr lang="en-US" b="1" dirty="0"/>
              <a:t>web sites</a:t>
            </a:r>
            <a:r>
              <a:rPr lang="en-US" dirty="0"/>
              <a:t>.</a:t>
            </a:r>
          </a:p>
          <a:p>
            <a:r>
              <a:rPr lang="en-US" dirty="0"/>
              <a:t>E.g., we </a:t>
            </a:r>
            <a:r>
              <a:rPr lang="en-US" b="1" dirty="0"/>
              <a:t>click</a:t>
            </a:r>
            <a:r>
              <a:rPr lang="en-US" dirty="0"/>
              <a:t> on a button to sign up, use </a:t>
            </a:r>
            <a:r>
              <a:rPr lang="en-US" b="1" dirty="0"/>
              <a:t>navigational components</a:t>
            </a:r>
            <a:r>
              <a:rPr lang="en-US" dirty="0"/>
              <a:t> to </a:t>
            </a:r>
            <a:r>
              <a:rPr lang="en-US" b="1" dirty="0"/>
              <a:t>switch </a:t>
            </a:r>
            <a:r>
              <a:rPr lang="en-US" dirty="0"/>
              <a:t>between pages, etc.</a:t>
            </a:r>
          </a:p>
          <a:p>
            <a:r>
              <a:rPr lang="en-US" dirty="0"/>
              <a:t>We can group </a:t>
            </a:r>
            <a:r>
              <a:rPr lang="en-US" b="1" dirty="0"/>
              <a:t>UI elements </a:t>
            </a:r>
            <a:r>
              <a:rPr lang="en-US" dirty="0"/>
              <a:t>into </a:t>
            </a:r>
            <a:r>
              <a:rPr lang="en-US" b="1" dirty="0"/>
              <a:t>3 major categories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Input elements</a:t>
            </a:r>
            <a:r>
              <a:rPr lang="en-US" dirty="0"/>
              <a:t> – users interact with them to </a:t>
            </a:r>
            <a:r>
              <a:rPr lang="en-US" b="1" dirty="0"/>
              <a:t>put in </a:t>
            </a:r>
            <a:r>
              <a:rPr lang="en-US" dirty="0"/>
              <a:t>their </a:t>
            </a:r>
            <a:r>
              <a:rPr lang="en-US" b="1" dirty="0"/>
              <a:t>information </a:t>
            </a:r>
            <a:r>
              <a:rPr lang="en-US" dirty="0"/>
              <a:t>or move to the next step.</a:t>
            </a:r>
          </a:p>
          <a:p>
            <a:pPr lvl="1"/>
            <a:r>
              <a:rPr lang="en-US" b="1" dirty="0"/>
              <a:t>Output elements </a:t>
            </a:r>
            <a:r>
              <a:rPr lang="en-US" dirty="0"/>
              <a:t>– those elements </a:t>
            </a:r>
            <a:r>
              <a:rPr lang="en-US" b="1" dirty="0"/>
              <a:t>show </a:t>
            </a:r>
            <a:r>
              <a:rPr lang="en-US" dirty="0"/>
              <a:t>the </a:t>
            </a:r>
            <a:r>
              <a:rPr lang="en-US" b="1" dirty="0"/>
              <a:t>result </a:t>
            </a:r>
            <a:r>
              <a:rPr lang="en-US" dirty="0"/>
              <a:t>of a </a:t>
            </a:r>
            <a:r>
              <a:rPr lang="en-US" b="1" dirty="0"/>
              <a:t>previous user action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Helper elements</a:t>
            </a:r>
            <a:r>
              <a:rPr lang="en-US" dirty="0"/>
              <a:t> – further divided into </a:t>
            </a:r>
            <a:r>
              <a:rPr lang="en-US" b="1" dirty="0"/>
              <a:t>navigational</a:t>
            </a:r>
            <a:r>
              <a:rPr lang="en-US" dirty="0"/>
              <a:t>, </a:t>
            </a:r>
            <a:r>
              <a:rPr lang="en-US" b="1" dirty="0"/>
              <a:t>informational</a:t>
            </a:r>
            <a:r>
              <a:rPr lang="en-US" dirty="0"/>
              <a:t>, and </a:t>
            </a:r>
            <a:r>
              <a:rPr lang="en-US" b="1" dirty="0"/>
              <a:t>containers</a:t>
            </a:r>
            <a:r>
              <a:rPr lang="en-US" dirty="0"/>
              <a:t>, they help to </a:t>
            </a:r>
            <a:r>
              <a:rPr lang="en-US" b="1" dirty="0"/>
              <a:t>move through </a:t>
            </a:r>
            <a:r>
              <a:rPr lang="en-US" dirty="0"/>
              <a:t>the </a:t>
            </a:r>
            <a:r>
              <a:rPr lang="en-US" b="1" dirty="0"/>
              <a:t>digital product</a:t>
            </a:r>
            <a:r>
              <a:rPr lang="en-US" dirty="0"/>
              <a:t>, get information, and point user’s attention to some element.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0770377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CCFF-C26C-6192-842E-DC0D1355F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F49E-91B8-F4FD-0BF6-43D363D7F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Interface (UI) Elements – Input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C88F9-FCD3-489A-F1CB-0922A1A2B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Dropdowns</a:t>
            </a:r>
          </a:p>
          <a:p>
            <a:r>
              <a:rPr lang="en-IN" dirty="0"/>
              <a:t>Combo boxes</a:t>
            </a:r>
          </a:p>
          <a:p>
            <a:r>
              <a:rPr lang="en-IN" dirty="0"/>
              <a:t>Buttons</a:t>
            </a:r>
          </a:p>
          <a:p>
            <a:r>
              <a:rPr lang="en-IN" dirty="0"/>
              <a:t>Toggle switches</a:t>
            </a:r>
          </a:p>
          <a:p>
            <a:r>
              <a:rPr lang="en-IN" dirty="0"/>
              <a:t>Text fields</a:t>
            </a:r>
          </a:p>
          <a:p>
            <a:r>
              <a:rPr lang="en-IN" dirty="0"/>
              <a:t>Date pickers</a:t>
            </a:r>
          </a:p>
          <a:p>
            <a:r>
              <a:rPr lang="en-IN" dirty="0"/>
              <a:t>Checkboxes</a:t>
            </a:r>
          </a:p>
          <a:p>
            <a:r>
              <a:rPr lang="en-IN" dirty="0"/>
              <a:t>Radio buttons</a:t>
            </a:r>
          </a:p>
          <a:p>
            <a:r>
              <a:rPr lang="en-IN" dirty="0"/>
              <a:t>Confirmation dialogues</a:t>
            </a:r>
          </a:p>
        </p:txBody>
      </p:sp>
    </p:spTree>
    <p:extLst>
      <p:ext uri="{BB962C8B-B14F-4D97-AF65-F5344CB8AC3E}">
        <p14:creationId xmlns:p14="http://schemas.microsoft.com/office/powerpoint/2010/main" val="4158774418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A1450-914D-27DF-9C55-A92EDECF5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0E46-5A3E-23CB-4244-4825177E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Interface (UI) Elements – Output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76A4E-3513-2DB6-F4F1-D99BFCD15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alerts</a:t>
            </a:r>
          </a:p>
          <a:p>
            <a:r>
              <a:rPr lang="en-US" dirty="0"/>
              <a:t>Warnings</a:t>
            </a:r>
          </a:p>
          <a:p>
            <a:r>
              <a:rPr lang="en-US" dirty="0"/>
              <a:t>Success</a:t>
            </a:r>
          </a:p>
          <a:p>
            <a:r>
              <a:rPr lang="en-US" dirty="0"/>
              <a:t>Error messages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297A0-EC25-2593-920C-840F9D96B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0" y="3130088"/>
            <a:ext cx="6019800" cy="1057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1242442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3E3F4-4351-A043-83E0-21A586653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4B15-9466-F04E-EA48-78513FD9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Interface (UI) Elements – Helper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91095-4387-37C7-AE76-8C0D277A2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Notifications</a:t>
            </a:r>
          </a:p>
          <a:p>
            <a:r>
              <a:rPr lang="en-US" dirty="0" err="1"/>
              <a:t>Breadcrumps</a:t>
            </a:r>
            <a:endParaRPr lang="en-US" dirty="0"/>
          </a:p>
          <a:p>
            <a:r>
              <a:rPr lang="en-US" dirty="0"/>
              <a:t>Icons</a:t>
            </a:r>
          </a:p>
          <a:p>
            <a:r>
              <a:rPr lang="en-US" dirty="0"/>
              <a:t>Sliders</a:t>
            </a:r>
          </a:p>
          <a:p>
            <a:r>
              <a:rPr lang="en-US" dirty="0"/>
              <a:t>Progress bar</a:t>
            </a:r>
          </a:p>
          <a:p>
            <a:r>
              <a:rPr lang="en-US" dirty="0"/>
              <a:t>Tooltips</a:t>
            </a:r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32D66EEE-BAAA-59A4-7C6F-5AAA753D9A96}"/>
              </a:ext>
            </a:extLst>
          </p:cNvPr>
          <p:cNvSpPr txBox="1"/>
          <p:nvPr/>
        </p:nvSpPr>
        <p:spPr>
          <a:xfrm>
            <a:off x="131179" y="6146232"/>
            <a:ext cx="478016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Link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99450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ED22E-057D-A233-1858-B32CAB539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86CF-652B-3D92-9EB8-BCB14930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in Design 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97A7C-604B-E56C-841B-53BA50788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Section - 7</a:t>
            </a:r>
          </a:p>
        </p:txBody>
      </p:sp>
    </p:spTree>
    <p:extLst>
      <p:ext uri="{BB962C8B-B14F-4D97-AF65-F5344CB8AC3E}">
        <p14:creationId xmlns:p14="http://schemas.microsoft.com/office/powerpoint/2010/main" val="3720321738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D7E3-13FF-7CC9-2219-591608F0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in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9B7A1-76FA-DBC8-039C-A76A64138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Accessibility</a:t>
            </a:r>
            <a:r>
              <a:rPr lang="en-US" dirty="0"/>
              <a:t> and </a:t>
            </a:r>
            <a:r>
              <a:rPr lang="en-US" b="1" dirty="0"/>
              <a:t>inclusivity</a:t>
            </a:r>
            <a:r>
              <a:rPr lang="en-US" dirty="0"/>
              <a:t> are branches of </a:t>
            </a:r>
            <a:r>
              <a:rPr lang="en-US" b="1" dirty="0"/>
              <a:t>usability</a:t>
            </a:r>
            <a:r>
              <a:rPr lang="en-US" dirty="0"/>
              <a:t>.</a:t>
            </a:r>
          </a:p>
          <a:p>
            <a:r>
              <a:rPr lang="en-US" b="1" dirty="0"/>
              <a:t>Accessibility</a:t>
            </a:r>
            <a:r>
              <a:rPr lang="en-US" dirty="0"/>
              <a:t> and </a:t>
            </a:r>
            <a:r>
              <a:rPr lang="en-US" b="1" dirty="0"/>
              <a:t>inclusivity</a:t>
            </a:r>
            <a:r>
              <a:rPr lang="en-US" dirty="0"/>
              <a:t> in design is about </a:t>
            </a:r>
            <a:r>
              <a:rPr lang="en-US" b="1" dirty="0"/>
              <a:t>making products </a:t>
            </a:r>
            <a:r>
              <a:rPr lang="en-US" dirty="0"/>
              <a:t>and </a:t>
            </a:r>
            <a:r>
              <a:rPr lang="en-US" b="1" dirty="0"/>
              <a:t>services </a:t>
            </a:r>
            <a:r>
              <a:rPr lang="en-US" dirty="0"/>
              <a:t>that work </a:t>
            </a:r>
            <a:r>
              <a:rPr lang="en-US" b="1" dirty="0"/>
              <a:t>for everyone</a:t>
            </a:r>
            <a:r>
              <a:rPr lang="en-US" dirty="0"/>
              <a:t>, regardless of their background or circumstance.</a:t>
            </a:r>
          </a:p>
          <a:p>
            <a:r>
              <a:rPr lang="en-US" dirty="0"/>
              <a:t>When you design 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accessibility in mind </a:t>
            </a:r>
            <a:r>
              <a:rPr lang="en-US" dirty="0"/>
              <a:t>from the start, </a:t>
            </a:r>
            <a:r>
              <a:rPr lang="en-US" b="1" dirty="0"/>
              <a:t>you</a:t>
            </a:r>
            <a:r>
              <a:rPr lang="en-US" dirty="0"/>
              <a:t> </a:t>
            </a:r>
            <a:r>
              <a:rPr lang="en-US" b="1" dirty="0"/>
              <a:t>create</a:t>
            </a:r>
            <a:r>
              <a:rPr lang="en-US" dirty="0"/>
              <a:t> an environment where </a:t>
            </a:r>
            <a:r>
              <a:rPr lang="en-US" b="1" dirty="0"/>
              <a:t>everyone can benefit from </a:t>
            </a:r>
            <a:r>
              <a:rPr lang="en-US" dirty="0"/>
              <a:t>the product or service, not just those who don’t have any disabilities.</a:t>
            </a:r>
          </a:p>
          <a:p>
            <a:r>
              <a:rPr lang="en-US" b="1" dirty="0"/>
              <a:t>Accessible design </a:t>
            </a:r>
            <a:r>
              <a:rPr lang="en-US" dirty="0"/>
              <a:t>helps users with different levels of ability. </a:t>
            </a:r>
          </a:p>
          <a:p>
            <a:pPr lvl="1"/>
            <a:r>
              <a:rPr lang="en-US" dirty="0"/>
              <a:t>Many users struggle to interact with digital products because of </a:t>
            </a:r>
            <a:r>
              <a:rPr lang="en-US" i="1" dirty="0"/>
              <a:t>visual</a:t>
            </a:r>
            <a:r>
              <a:rPr lang="en-US" dirty="0"/>
              <a:t>, </a:t>
            </a:r>
            <a:r>
              <a:rPr lang="en-US" i="1" dirty="0"/>
              <a:t>auditory</a:t>
            </a:r>
            <a:r>
              <a:rPr lang="en-US" dirty="0"/>
              <a:t>, </a:t>
            </a:r>
            <a:r>
              <a:rPr lang="en-US" i="1" dirty="0"/>
              <a:t>cognitive</a:t>
            </a:r>
            <a:r>
              <a:rPr lang="en-US" dirty="0"/>
              <a:t>, </a:t>
            </a:r>
            <a:r>
              <a:rPr lang="en-US" i="1" dirty="0"/>
              <a:t>emotional</a:t>
            </a:r>
            <a:r>
              <a:rPr lang="en-US" dirty="0"/>
              <a:t>, or </a:t>
            </a:r>
            <a:r>
              <a:rPr lang="en-US" i="1" dirty="0"/>
              <a:t>motor challenges</a:t>
            </a:r>
            <a:r>
              <a:rPr lang="en-US" dirty="0"/>
              <a:t>.</a:t>
            </a:r>
          </a:p>
          <a:p>
            <a:r>
              <a:rPr lang="en-US" b="1" dirty="0"/>
              <a:t>Inclusive design </a:t>
            </a:r>
            <a:r>
              <a:rPr lang="en-US" dirty="0"/>
              <a:t>welcomes users from </a:t>
            </a:r>
            <a:r>
              <a:rPr lang="en-US" b="1" dirty="0"/>
              <a:t>diverse backgrounds</a:t>
            </a:r>
            <a:r>
              <a:rPr lang="en-US" dirty="0"/>
              <a:t>, ensuring that factors such as </a:t>
            </a:r>
            <a:r>
              <a:rPr lang="en-US" i="1" dirty="0"/>
              <a:t>race</a:t>
            </a:r>
            <a:r>
              <a:rPr lang="en-US" dirty="0"/>
              <a:t>, </a:t>
            </a:r>
            <a:r>
              <a:rPr lang="en-US" i="1" dirty="0"/>
              <a:t>gender</a:t>
            </a:r>
            <a:r>
              <a:rPr lang="en-US" dirty="0"/>
              <a:t>, and </a:t>
            </a:r>
            <a:r>
              <a:rPr lang="en-US" i="1" dirty="0"/>
              <a:t>religion </a:t>
            </a:r>
            <a:r>
              <a:rPr lang="en-US" dirty="0"/>
              <a:t>do not hinder their digital experiences.</a:t>
            </a:r>
          </a:p>
          <a:p>
            <a:endParaRPr lang="en-IN" dirty="0"/>
          </a:p>
        </p:txBody>
      </p:sp>
      <p:sp>
        <p:nvSpPr>
          <p:cNvPr id="6" name="TextBox 5">
            <a:hlinkClick r:id="rId2"/>
            <a:extLst>
              <a:ext uri="{FF2B5EF4-FFF2-40B4-BE49-F238E27FC236}">
                <a16:creationId xmlns:a16="http://schemas.microsoft.com/office/drawing/2014/main" id="{4960725B-0BA7-7051-7810-72E8712E29DA}"/>
              </a:ext>
            </a:extLst>
          </p:cNvPr>
          <p:cNvSpPr txBox="1"/>
          <p:nvPr/>
        </p:nvSpPr>
        <p:spPr>
          <a:xfrm>
            <a:off x="131179" y="6146232"/>
            <a:ext cx="478016" cy="307777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Link</a:t>
            </a:r>
            <a:endParaRPr lang="en-IN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876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0A4CD-E56D-AA06-59DC-7418E7DE0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19086-A18F-097C-5B21-E80527094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Inclusive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F0548-1BF3-42AD-8E19-BCE1A3E4A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Inclusive design </a:t>
            </a:r>
            <a:r>
              <a:rPr lang="en-US" dirty="0"/>
              <a:t>describes </a:t>
            </a:r>
            <a:r>
              <a:rPr lang="en-US" b="1" dirty="0"/>
              <a:t>methodologies </a:t>
            </a:r>
            <a:r>
              <a:rPr lang="en-US" dirty="0"/>
              <a:t>to create products that </a:t>
            </a:r>
            <a:r>
              <a:rPr lang="en-US" b="1" dirty="0"/>
              <a:t>understand </a:t>
            </a:r>
            <a:r>
              <a:rPr lang="en-US" dirty="0"/>
              <a:t>and </a:t>
            </a:r>
            <a:r>
              <a:rPr lang="en-US" b="1" dirty="0"/>
              <a:t>enable people</a:t>
            </a:r>
            <a:r>
              <a:rPr lang="en-US" dirty="0"/>
              <a:t> of </a:t>
            </a:r>
            <a:r>
              <a:rPr lang="en-US" b="1" dirty="0"/>
              <a:t>all backgrounds </a:t>
            </a:r>
            <a:r>
              <a:rPr lang="en-US" dirty="0"/>
              <a:t>and </a:t>
            </a:r>
            <a:r>
              <a:rPr lang="en-US" b="1" dirty="0"/>
              <a:t>abilities</a:t>
            </a:r>
            <a:r>
              <a:rPr lang="en-US" dirty="0"/>
              <a:t>. </a:t>
            </a:r>
          </a:p>
          <a:p>
            <a:r>
              <a:rPr lang="en-US" dirty="0"/>
              <a:t>Inclusive design may </a:t>
            </a:r>
            <a:r>
              <a:rPr lang="en-US" b="1" dirty="0"/>
              <a:t>address accessibility</a:t>
            </a:r>
            <a:r>
              <a:rPr lang="en-US" dirty="0"/>
              <a:t>, </a:t>
            </a:r>
            <a:r>
              <a:rPr lang="en-US" b="1" dirty="0"/>
              <a:t>age</a:t>
            </a:r>
            <a:r>
              <a:rPr lang="en-US" dirty="0"/>
              <a:t>, </a:t>
            </a:r>
            <a:r>
              <a:rPr lang="en-US" b="1" dirty="0"/>
              <a:t>culture</a:t>
            </a:r>
            <a:r>
              <a:rPr lang="en-US" dirty="0"/>
              <a:t>, </a:t>
            </a:r>
            <a:r>
              <a:rPr lang="en-US" b="1" dirty="0"/>
              <a:t>economic situation</a:t>
            </a:r>
            <a:r>
              <a:rPr lang="en-US" dirty="0"/>
              <a:t>, </a:t>
            </a:r>
            <a:r>
              <a:rPr lang="en-US" b="1" dirty="0"/>
              <a:t>education</a:t>
            </a:r>
            <a:r>
              <a:rPr lang="en-US" dirty="0"/>
              <a:t>, </a:t>
            </a:r>
            <a:r>
              <a:rPr lang="en-US" b="1" dirty="0"/>
              <a:t>gender</a:t>
            </a:r>
            <a:r>
              <a:rPr lang="en-US" dirty="0"/>
              <a:t>, </a:t>
            </a:r>
            <a:r>
              <a:rPr lang="en-US" b="1" dirty="0"/>
              <a:t>geographic location</a:t>
            </a:r>
            <a:r>
              <a:rPr lang="en-US" dirty="0"/>
              <a:t>, </a:t>
            </a:r>
            <a:r>
              <a:rPr lang="en-US" b="1" dirty="0"/>
              <a:t>language</a:t>
            </a:r>
            <a:r>
              <a:rPr lang="en-US" dirty="0"/>
              <a:t>, and </a:t>
            </a:r>
            <a:r>
              <a:rPr lang="en-US" b="1" dirty="0"/>
              <a:t>race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b="1" dirty="0"/>
              <a:t>focus </a:t>
            </a:r>
            <a:r>
              <a:rPr lang="en-US" dirty="0"/>
              <a:t>is </a:t>
            </a:r>
            <a:r>
              <a:rPr lang="en-US" b="1" dirty="0"/>
              <a:t>on fulfilling </a:t>
            </a:r>
            <a:r>
              <a:rPr lang="en-US" dirty="0"/>
              <a:t>as many </a:t>
            </a:r>
            <a:r>
              <a:rPr lang="en-US" b="1" dirty="0"/>
              <a:t>user needs </a:t>
            </a:r>
            <a:r>
              <a:rPr lang="en-US" dirty="0"/>
              <a:t>as possible, not just as many users as possible.</a:t>
            </a:r>
          </a:p>
          <a:p>
            <a:r>
              <a:rPr lang="en-US" dirty="0"/>
              <a:t>It is about </a:t>
            </a:r>
            <a:r>
              <a:rPr lang="en-US" b="1" dirty="0"/>
              <a:t>empathizing with users </a:t>
            </a:r>
            <a:r>
              <a:rPr lang="en-US" dirty="0"/>
              <a:t>and </a:t>
            </a:r>
            <a:r>
              <a:rPr lang="en-US" b="1" dirty="0"/>
              <a:t>adapting interfaces </a:t>
            </a:r>
            <a:r>
              <a:rPr lang="en-US" dirty="0"/>
              <a:t>to address the various </a:t>
            </a:r>
            <a:r>
              <a:rPr lang="en-US" b="1" dirty="0"/>
              <a:t>needs </a:t>
            </a:r>
            <a:r>
              <a:rPr lang="en-US" dirty="0"/>
              <a:t>of those </a:t>
            </a:r>
            <a:r>
              <a:rPr lang="en-US" b="1" dirty="0"/>
              <a:t>users</a:t>
            </a:r>
            <a:r>
              <a:rPr lang="en-US" dirty="0"/>
              <a:t>. </a:t>
            </a:r>
          </a:p>
          <a:p>
            <a:r>
              <a:rPr lang="en-US" dirty="0"/>
              <a:t>Two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related</a:t>
            </a:r>
            <a:r>
              <a:rPr lang="en-US" dirty="0"/>
              <a:t> to inclusive design are </a:t>
            </a:r>
            <a:r>
              <a:rPr lang="en-US" b="1" dirty="0"/>
              <a:t>accessibility</a:t>
            </a:r>
            <a:r>
              <a:rPr lang="en-US" dirty="0"/>
              <a:t> and </a:t>
            </a:r>
            <a:r>
              <a:rPr lang="en-US" b="1" dirty="0"/>
              <a:t>universal design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2002889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6E56F2C-E934-5A26-521D-5848B6145E88}"/>
              </a:ext>
            </a:extLst>
          </p:cNvPr>
          <p:cNvGrpSpPr/>
          <p:nvPr/>
        </p:nvGrpSpPr>
        <p:grpSpPr>
          <a:xfrm>
            <a:off x="6096000" y="0"/>
            <a:ext cx="3478886" cy="3186596"/>
            <a:chOff x="1347537" y="654739"/>
            <a:chExt cx="3478886" cy="31865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E33F27-87D2-617F-7F7F-3ADA86DEB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0" t="11550" r="14640" b="11550"/>
            <a:stretch/>
          </p:blipFill>
          <p:spPr>
            <a:xfrm>
              <a:off x="1347537" y="1451812"/>
              <a:ext cx="2550695" cy="2389523"/>
            </a:xfrm>
            <a:prstGeom prst="rect">
              <a:avLst/>
            </a:prstGeom>
          </p:spPr>
        </p:pic>
        <p:pic>
          <p:nvPicPr>
            <p:cNvPr id="6" name="Graphic 5" descr="Question mark with solid fill">
              <a:extLst>
                <a:ext uri="{FF2B5EF4-FFF2-40B4-BE49-F238E27FC236}">
                  <a16:creationId xmlns:a16="http://schemas.microsoft.com/office/drawing/2014/main" id="{674A3085-FA97-E1FB-9E38-39A1986B3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7115">
              <a:off x="3194632" y="747899"/>
              <a:ext cx="1631791" cy="1631791"/>
            </a:xfrm>
            <a:prstGeom prst="rect">
              <a:avLst/>
            </a:prstGeom>
          </p:spPr>
        </p:pic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26409F66-99D4-771A-56A2-24E6A7B49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20898">
              <a:off x="3024709" y="654739"/>
              <a:ext cx="623348" cy="623348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1163D5-51DA-12B5-D009-87B17CB67276}"/>
              </a:ext>
            </a:extLst>
          </p:cNvPr>
          <p:cNvSpPr/>
          <p:nvPr/>
        </p:nvSpPr>
        <p:spPr>
          <a:xfrm>
            <a:off x="9304421" y="311674"/>
            <a:ext cx="2550695" cy="689810"/>
          </a:xfrm>
          <a:prstGeom prst="roundRect">
            <a:avLst>
              <a:gd name="adj" fmla="val 50000"/>
            </a:avLst>
          </a:prstGeom>
          <a:solidFill>
            <a:srgbClr val="E5CD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Problem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FEA645-5C8E-5A82-3CD5-50ABF102E6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5" y="1193989"/>
            <a:ext cx="3687178" cy="368717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EAE05D-CD86-F20F-E7DE-E9594B299C66}"/>
              </a:ext>
            </a:extLst>
          </p:cNvPr>
          <p:cNvSpPr/>
          <p:nvPr/>
        </p:nvSpPr>
        <p:spPr>
          <a:xfrm>
            <a:off x="1915495" y="1255507"/>
            <a:ext cx="2826199" cy="689810"/>
          </a:xfrm>
          <a:prstGeom prst="roundRect">
            <a:avLst>
              <a:gd name="adj" fmla="val 50000"/>
            </a:avLst>
          </a:prstGeom>
          <a:solidFill>
            <a:srgbClr val="EC70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9E8F89-768A-1149-C9E2-E5EA03B785B7}"/>
              </a:ext>
            </a:extLst>
          </p:cNvPr>
          <p:cNvSpPr txBox="1"/>
          <p:nvPr/>
        </p:nvSpPr>
        <p:spPr>
          <a:xfrm>
            <a:off x="9304421" y="1001484"/>
            <a:ext cx="2826199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IN" sz="2400" dirty="0"/>
              <a:t>Bad eyesight / Elderly person / Trouble with light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BF5EA3-4BAD-A215-9072-CD0F6563DB92}"/>
              </a:ext>
            </a:extLst>
          </p:cNvPr>
          <p:cNvSpPr txBox="1"/>
          <p:nvPr/>
        </p:nvSpPr>
        <p:spPr>
          <a:xfrm>
            <a:off x="178765" y="4562099"/>
            <a:ext cx="86226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"The internet is </a:t>
            </a:r>
            <a:r>
              <a:rPr lang="en-IN" sz="2400" b="1" dirty="0"/>
              <a:t>unfriendly</a:t>
            </a:r>
            <a:r>
              <a:rPr lang="en-IN" sz="2400" dirty="0"/>
              <a:t> to people with </a:t>
            </a:r>
            <a:r>
              <a:rPr lang="en-IN" sz="2400" b="1" dirty="0"/>
              <a:t>bad eyesight</a:t>
            </a:r>
            <a:r>
              <a:rPr lang="en-IN" sz="2400" dirty="0"/>
              <a:t>."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To make your UIs more </a:t>
            </a:r>
            <a:r>
              <a:rPr lang="en-IN" sz="2400" b="1" dirty="0"/>
              <a:t>inclusive</a:t>
            </a:r>
            <a:r>
              <a:rPr lang="en-IN" sz="2400" dirty="0"/>
              <a:t>, </a:t>
            </a:r>
            <a:r>
              <a:rPr lang="en-IN" sz="2400" b="1" dirty="0"/>
              <a:t>opt for legible fonts </a:t>
            </a:r>
            <a:r>
              <a:rPr lang="en-IN" sz="2400" dirty="0"/>
              <a:t>and offer a </a:t>
            </a:r>
            <a:r>
              <a:rPr lang="en-IN" sz="2400" b="1" dirty="0"/>
              <a:t>button</a:t>
            </a:r>
            <a:r>
              <a:rPr lang="en-IN" sz="2400" dirty="0"/>
              <a:t> for users </a:t>
            </a:r>
            <a:r>
              <a:rPr lang="en-IN" sz="2400" b="1" dirty="0"/>
              <a:t>to</a:t>
            </a:r>
            <a:r>
              <a:rPr lang="en-IN" sz="2400" dirty="0"/>
              <a:t> </a:t>
            </a:r>
            <a:r>
              <a:rPr lang="en-IN" sz="2400" b="1" dirty="0"/>
              <a:t>increase the font size</a:t>
            </a:r>
            <a:r>
              <a:rPr lang="en-IN" sz="2400" dirty="0"/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Consider adding </a:t>
            </a:r>
            <a:r>
              <a:rPr lang="en-IN" sz="2400" b="1" dirty="0"/>
              <a:t>dark-mode option </a:t>
            </a:r>
            <a:r>
              <a:rPr lang="en-IN" sz="2400" dirty="0"/>
              <a:t>for your user who have </a:t>
            </a:r>
            <a:r>
              <a:rPr lang="en-IN" sz="2400" b="1" dirty="0"/>
              <a:t>trouble processing interface </a:t>
            </a:r>
            <a:r>
              <a:rPr lang="en-IN" sz="2400" dirty="0"/>
              <a:t>in light mode.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A6C8C4-EA6F-CD11-404D-A16C5EE7B88B}"/>
              </a:ext>
            </a:extLst>
          </p:cNvPr>
          <p:cNvSpPr txBox="1"/>
          <p:nvPr/>
        </p:nvSpPr>
        <p:spPr>
          <a:xfrm>
            <a:off x="178765" y="73979"/>
            <a:ext cx="6976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Inclusive Design Patterns - Example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018755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C1B5C-D9E1-0071-F2EE-4AA302B27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E0843C-0697-075C-E6CC-715FE6F9C4C0}"/>
              </a:ext>
            </a:extLst>
          </p:cNvPr>
          <p:cNvGrpSpPr/>
          <p:nvPr/>
        </p:nvGrpSpPr>
        <p:grpSpPr>
          <a:xfrm>
            <a:off x="6096000" y="0"/>
            <a:ext cx="3478886" cy="3186596"/>
            <a:chOff x="1347537" y="654739"/>
            <a:chExt cx="3478886" cy="31865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4A0DDE4-D71D-9860-8BFB-B07EA3B50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0" t="11550" r="14640" b="11550"/>
            <a:stretch/>
          </p:blipFill>
          <p:spPr>
            <a:xfrm>
              <a:off x="1347537" y="1451812"/>
              <a:ext cx="2550695" cy="2389523"/>
            </a:xfrm>
            <a:prstGeom prst="rect">
              <a:avLst/>
            </a:prstGeom>
          </p:spPr>
        </p:pic>
        <p:pic>
          <p:nvPicPr>
            <p:cNvPr id="6" name="Graphic 5" descr="Question mark with solid fill">
              <a:extLst>
                <a:ext uri="{FF2B5EF4-FFF2-40B4-BE49-F238E27FC236}">
                  <a16:creationId xmlns:a16="http://schemas.microsoft.com/office/drawing/2014/main" id="{4F88ECB5-FD93-8F90-C979-045353AC6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7115">
              <a:off x="3194632" y="747899"/>
              <a:ext cx="1631791" cy="1631791"/>
            </a:xfrm>
            <a:prstGeom prst="rect">
              <a:avLst/>
            </a:prstGeom>
          </p:spPr>
        </p:pic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587AE4F8-226D-A0DD-368A-1435694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20898">
              <a:off x="3024709" y="654739"/>
              <a:ext cx="623348" cy="623348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E91F44-5AA9-25AA-B15B-9557EE09F04A}"/>
              </a:ext>
            </a:extLst>
          </p:cNvPr>
          <p:cNvSpPr/>
          <p:nvPr/>
        </p:nvSpPr>
        <p:spPr>
          <a:xfrm>
            <a:off x="9304421" y="311674"/>
            <a:ext cx="2550695" cy="689810"/>
          </a:xfrm>
          <a:prstGeom prst="roundRect">
            <a:avLst>
              <a:gd name="adj" fmla="val 50000"/>
            </a:avLst>
          </a:prstGeom>
          <a:solidFill>
            <a:srgbClr val="E5CD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Problem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E2380F-C216-1570-B47C-934A2ED852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5" y="1193989"/>
            <a:ext cx="3687178" cy="368717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3D78B48-ED9B-E3BC-D67E-21EA5E341324}"/>
              </a:ext>
            </a:extLst>
          </p:cNvPr>
          <p:cNvSpPr/>
          <p:nvPr/>
        </p:nvSpPr>
        <p:spPr>
          <a:xfrm>
            <a:off x="1915495" y="1255507"/>
            <a:ext cx="2826199" cy="689810"/>
          </a:xfrm>
          <a:prstGeom prst="roundRect">
            <a:avLst>
              <a:gd name="adj" fmla="val 50000"/>
            </a:avLst>
          </a:prstGeom>
          <a:solidFill>
            <a:srgbClr val="EC70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D285E0-6CF6-1EE0-13A0-4A94652989CD}"/>
              </a:ext>
            </a:extLst>
          </p:cNvPr>
          <p:cNvSpPr txBox="1"/>
          <p:nvPr/>
        </p:nvSpPr>
        <p:spPr>
          <a:xfrm>
            <a:off x="9047747" y="1001484"/>
            <a:ext cx="3082873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IN" sz="2400" dirty="0"/>
              <a:t>Not able to put in </a:t>
            </a:r>
            <a:r>
              <a:rPr lang="en-IN" sz="2400" b="1" dirty="0"/>
              <a:t>original name/surname</a:t>
            </a:r>
            <a:r>
              <a:rPr lang="en-IN" sz="2400" dirty="0"/>
              <a:t> in the field provided due to </a:t>
            </a:r>
            <a:r>
              <a:rPr lang="en-IN" sz="2400" b="1" dirty="0"/>
              <a:t>special character</a:t>
            </a:r>
            <a:r>
              <a:rPr lang="en-IN" sz="2400" dirty="0"/>
              <a:t>. E.g. Martínez del Río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F0388A-8519-620A-AD81-A9C1B6DA299C}"/>
              </a:ext>
            </a:extLst>
          </p:cNvPr>
          <p:cNvSpPr txBox="1"/>
          <p:nvPr/>
        </p:nvSpPr>
        <p:spPr>
          <a:xfrm>
            <a:off x="178765" y="4562099"/>
            <a:ext cx="862263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b="1" dirty="0"/>
              <a:t>Facebook</a:t>
            </a:r>
            <a:r>
              <a:rPr lang="en-IN" sz="2400" dirty="0"/>
              <a:t> has provided a support page for user who were not able to login due to special character in their name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form requested users to attach a document that confirms their name.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27A23C-C676-CAEF-080E-C84F1FD940C4}"/>
              </a:ext>
            </a:extLst>
          </p:cNvPr>
          <p:cNvSpPr txBox="1"/>
          <p:nvPr/>
        </p:nvSpPr>
        <p:spPr>
          <a:xfrm>
            <a:off x="178765" y="73979"/>
            <a:ext cx="6976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Inclusive Design Patterns - Example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622825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FB71-EB65-8986-2929-4039C532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Visual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B68E4-F0AB-1B26-CA3D-844D83F80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It increases usability </a:t>
            </a:r>
            <a:r>
              <a:rPr lang="en-IN" dirty="0"/>
              <a:t>– following these </a:t>
            </a:r>
            <a:r>
              <a:rPr lang="en-IN" b="1" dirty="0"/>
              <a:t>visual-design principles </a:t>
            </a:r>
            <a:r>
              <a:rPr lang="en-IN" dirty="0"/>
              <a:t>often results in </a:t>
            </a:r>
            <a:r>
              <a:rPr lang="en-IN" b="1" dirty="0"/>
              <a:t>layouts</a:t>
            </a:r>
            <a:r>
              <a:rPr lang="en-IN" dirty="0"/>
              <a:t> that are </a:t>
            </a:r>
            <a:r>
              <a:rPr lang="en-IN" b="1" dirty="0"/>
              <a:t>easy to use</a:t>
            </a:r>
            <a:r>
              <a:rPr lang="en-IN" dirty="0"/>
              <a:t>.</a:t>
            </a:r>
          </a:p>
          <a:p>
            <a:r>
              <a:rPr lang="en-IN" b="1" dirty="0"/>
              <a:t>Produce emotion and delight </a:t>
            </a:r>
            <a:r>
              <a:rPr lang="en-IN" dirty="0"/>
              <a:t>– by following the principles of </a:t>
            </a:r>
            <a:r>
              <a:rPr lang="en-IN" b="1" dirty="0"/>
              <a:t>good visual designs</a:t>
            </a:r>
            <a:r>
              <a:rPr lang="en-IN" dirty="0"/>
              <a:t>, designers can </a:t>
            </a:r>
            <a:r>
              <a:rPr lang="en-IN" b="1" dirty="0"/>
              <a:t>create UIs </a:t>
            </a:r>
            <a:r>
              <a:rPr lang="en-IN" dirty="0"/>
              <a:t>that look </a:t>
            </a:r>
            <a:r>
              <a:rPr lang="en-IN" b="1" dirty="0"/>
              <a:t>good</a:t>
            </a:r>
            <a:r>
              <a:rPr lang="en-IN" dirty="0"/>
              <a:t> and thus make </a:t>
            </a:r>
            <a:r>
              <a:rPr lang="en-IN" b="1" dirty="0"/>
              <a:t>user feel good</a:t>
            </a:r>
            <a:r>
              <a:rPr lang="en-IN" dirty="0"/>
              <a:t>.</a:t>
            </a:r>
          </a:p>
          <a:p>
            <a:r>
              <a:rPr lang="en-IN" b="1" dirty="0"/>
              <a:t>Strengthen brand perception </a:t>
            </a:r>
            <a:r>
              <a:rPr lang="en-IN" dirty="0"/>
              <a:t>– a strong visual system </a:t>
            </a:r>
            <a:r>
              <a:rPr lang="en-IN" b="1" dirty="0"/>
              <a:t>builds user trust </a:t>
            </a:r>
            <a:r>
              <a:rPr lang="en-IN" dirty="0"/>
              <a:t>and </a:t>
            </a:r>
            <a:r>
              <a:rPr lang="en-IN" b="1" dirty="0"/>
              <a:t>interest </a:t>
            </a:r>
            <a:r>
              <a:rPr lang="en-IN" dirty="0"/>
              <a:t>in the product.</a:t>
            </a:r>
          </a:p>
        </p:txBody>
      </p:sp>
    </p:spTree>
    <p:extLst>
      <p:ext uri="{BB962C8B-B14F-4D97-AF65-F5344CB8AC3E}">
        <p14:creationId xmlns:p14="http://schemas.microsoft.com/office/powerpoint/2010/main" val="1388542895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08337-FB2A-7AFA-D299-586574170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1647BEF-60A8-42DA-8AFA-F0E055574F63}"/>
              </a:ext>
            </a:extLst>
          </p:cNvPr>
          <p:cNvGrpSpPr/>
          <p:nvPr/>
        </p:nvGrpSpPr>
        <p:grpSpPr>
          <a:xfrm>
            <a:off x="6096000" y="0"/>
            <a:ext cx="3478886" cy="3186596"/>
            <a:chOff x="1347537" y="654739"/>
            <a:chExt cx="3478886" cy="31865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15E31F-53A5-CF52-0DC8-E07B9EBD7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0" t="11550" r="14640" b="11550"/>
            <a:stretch/>
          </p:blipFill>
          <p:spPr>
            <a:xfrm>
              <a:off x="1347537" y="1451812"/>
              <a:ext cx="2550695" cy="2389523"/>
            </a:xfrm>
            <a:prstGeom prst="rect">
              <a:avLst/>
            </a:prstGeom>
          </p:spPr>
        </p:pic>
        <p:pic>
          <p:nvPicPr>
            <p:cNvPr id="6" name="Graphic 5" descr="Question mark with solid fill">
              <a:extLst>
                <a:ext uri="{FF2B5EF4-FFF2-40B4-BE49-F238E27FC236}">
                  <a16:creationId xmlns:a16="http://schemas.microsoft.com/office/drawing/2014/main" id="{3569752E-39B4-7B39-F55E-B89CD209E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7115">
              <a:off x="3194632" y="747899"/>
              <a:ext cx="1631791" cy="1631791"/>
            </a:xfrm>
            <a:prstGeom prst="rect">
              <a:avLst/>
            </a:prstGeom>
          </p:spPr>
        </p:pic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487029CB-26BC-39D4-047D-203AB7C0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20898">
              <a:off x="3024709" y="654739"/>
              <a:ext cx="623348" cy="623348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F2A35BE-207A-DBE5-DC02-652787C34D30}"/>
              </a:ext>
            </a:extLst>
          </p:cNvPr>
          <p:cNvSpPr/>
          <p:nvPr/>
        </p:nvSpPr>
        <p:spPr>
          <a:xfrm>
            <a:off x="9304421" y="311674"/>
            <a:ext cx="2550695" cy="689810"/>
          </a:xfrm>
          <a:prstGeom prst="roundRect">
            <a:avLst>
              <a:gd name="adj" fmla="val 50000"/>
            </a:avLst>
          </a:prstGeom>
          <a:solidFill>
            <a:srgbClr val="E5CD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Problem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7D274F-C3D5-0636-8CE0-23DC977570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5" y="1193989"/>
            <a:ext cx="3687178" cy="368717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F53C82-97F0-3C59-3A92-9A1C343008DF}"/>
              </a:ext>
            </a:extLst>
          </p:cNvPr>
          <p:cNvSpPr/>
          <p:nvPr/>
        </p:nvSpPr>
        <p:spPr>
          <a:xfrm>
            <a:off x="1915495" y="1255507"/>
            <a:ext cx="2826199" cy="689810"/>
          </a:xfrm>
          <a:prstGeom prst="roundRect">
            <a:avLst>
              <a:gd name="adj" fmla="val 50000"/>
            </a:avLst>
          </a:prstGeom>
          <a:solidFill>
            <a:srgbClr val="EC70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84E05-0326-AD05-3599-945BC8C100BA}"/>
              </a:ext>
            </a:extLst>
          </p:cNvPr>
          <p:cNvSpPr txBox="1"/>
          <p:nvPr/>
        </p:nvSpPr>
        <p:spPr>
          <a:xfrm>
            <a:off x="8917108" y="1001484"/>
            <a:ext cx="3144253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Not able to find </a:t>
            </a:r>
            <a:r>
              <a:rPr lang="en-US" sz="2400" b="1" dirty="0"/>
              <a:t>demographic identifiers</a:t>
            </a:r>
            <a:r>
              <a:rPr lang="en-US" sz="2400" dirty="0"/>
              <a:t> (e.g., race, gender)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68D8A3-0373-F551-74ED-3BFA3D8107B6}"/>
              </a:ext>
            </a:extLst>
          </p:cNvPr>
          <p:cNvSpPr txBox="1"/>
          <p:nvPr/>
        </p:nvSpPr>
        <p:spPr>
          <a:xfrm>
            <a:off x="178765" y="4562099"/>
            <a:ext cx="86226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Tinder </a:t>
            </a:r>
            <a:r>
              <a:rPr lang="en-US" sz="2400" dirty="0"/>
              <a:t>allowed users to type a word that described their gender identity and provided more than 30 options.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402F0B-9706-3A2E-0906-C6CCE023030F}"/>
              </a:ext>
            </a:extLst>
          </p:cNvPr>
          <p:cNvSpPr txBox="1"/>
          <p:nvPr/>
        </p:nvSpPr>
        <p:spPr>
          <a:xfrm>
            <a:off x="178765" y="73979"/>
            <a:ext cx="6976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Inclusive Design Patterns - Example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722161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10939-A832-405E-8903-410E4E81E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D370F4-4CD8-9E65-85A0-ECEB947F3237}"/>
              </a:ext>
            </a:extLst>
          </p:cNvPr>
          <p:cNvGrpSpPr/>
          <p:nvPr/>
        </p:nvGrpSpPr>
        <p:grpSpPr>
          <a:xfrm>
            <a:off x="6096000" y="0"/>
            <a:ext cx="3478886" cy="3186596"/>
            <a:chOff x="1347537" y="654739"/>
            <a:chExt cx="3478886" cy="31865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782BFE-548F-44E3-A822-D7CB75758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0" t="11550" r="14640" b="11550"/>
            <a:stretch/>
          </p:blipFill>
          <p:spPr>
            <a:xfrm>
              <a:off x="1347537" y="1451812"/>
              <a:ext cx="2550695" cy="2389523"/>
            </a:xfrm>
            <a:prstGeom prst="rect">
              <a:avLst/>
            </a:prstGeom>
          </p:spPr>
        </p:pic>
        <p:pic>
          <p:nvPicPr>
            <p:cNvPr id="6" name="Graphic 5" descr="Question mark with solid fill">
              <a:extLst>
                <a:ext uri="{FF2B5EF4-FFF2-40B4-BE49-F238E27FC236}">
                  <a16:creationId xmlns:a16="http://schemas.microsoft.com/office/drawing/2014/main" id="{9785F2AD-14B4-AD31-99C1-A58BD803F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7115">
              <a:off x="3194632" y="747899"/>
              <a:ext cx="1631791" cy="1631791"/>
            </a:xfrm>
            <a:prstGeom prst="rect">
              <a:avLst/>
            </a:prstGeom>
          </p:spPr>
        </p:pic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72B80733-8CF5-9C5D-2E51-2CCD95C97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20898">
              <a:off x="3024709" y="654739"/>
              <a:ext cx="623348" cy="623348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B55727-5CFA-B568-4C61-0EEBD9CE1470}"/>
              </a:ext>
            </a:extLst>
          </p:cNvPr>
          <p:cNvSpPr/>
          <p:nvPr/>
        </p:nvSpPr>
        <p:spPr>
          <a:xfrm>
            <a:off x="9304421" y="311674"/>
            <a:ext cx="2550695" cy="689810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Adding Delights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B8B8C2-FD27-6C20-4CC6-5D3B40D37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9" r="48717" b="65109"/>
          <a:stretch/>
        </p:blipFill>
        <p:spPr>
          <a:xfrm>
            <a:off x="178765" y="1989809"/>
            <a:ext cx="4603097" cy="2574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CF5089-D549-80EC-5092-71027CE9C6CA}"/>
              </a:ext>
            </a:extLst>
          </p:cNvPr>
          <p:cNvSpPr/>
          <p:nvPr/>
        </p:nvSpPr>
        <p:spPr>
          <a:xfrm>
            <a:off x="1915495" y="1255507"/>
            <a:ext cx="2826199" cy="689810"/>
          </a:xfrm>
          <a:prstGeom prst="roundRect">
            <a:avLst>
              <a:gd name="adj" fmla="val 50000"/>
            </a:avLst>
          </a:prstGeom>
          <a:solidFill>
            <a:srgbClr val="EC70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5A0DD7-0651-E472-1A1B-8401294886B7}"/>
              </a:ext>
            </a:extLst>
          </p:cNvPr>
          <p:cNvSpPr txBox="1"/>
          <p:nvPr/>
        </p:nvSpPr>
        <p:spPr>
          <a:xfrm>
            <a:off x="9047747" y="1001484"/>
            <a:ext cx="3082873" cy="19389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Understand the needs of your users, come up with some </a:t>
            </a:r>
            <a:r>
              <a:rPr lang="en-US" sz="2400" b="1" dirty="0"/>
              <a:t>delightful</a:t>
            </a:r>
            <a:r>
              <a:rPr lang="en-US" sz="2400" dirty="0"/>
              <a:t> </a:t>
            </a:r>
            <a:r>
              <a:rPr lang="en-US" sz="2400" b="1" dirty="0"/>
              <a:t>ways to satisfy those needs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EC6E27-F999-EF1F-EFB7-42E40A7CF5D2}"/>
              </a:ext>
            </a:extLst>
          </p:cNvPr>
          <p:cNvSpPr txBox="1"/>
          <p:nvPr/>
        </p:nvSpPr>
        <p:spPr>
          <a:xfrm>
            <a:off x="178765" y="4562099"/>
            <a:ext cx="86226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Pinterest</a:t>
            </a:r>
            <a:r>
              <a:rPr lang="en-US" sz="2400" dirty="0"/>
              <a:t>, an image-sharing app, released a new feature which allowed users to filter based on some nontraditional options  — for example, by hair pattern  (e.g., protective, curly, straight)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b="1" dirty="0"/>
              <a:t>Sephora</a:t>
            </a:r>
            <a:r>
              <a:rPr lang="en-US" sz="2400" dirty="0"/>
              <a:t> allowed users to search skincare products by Age Range (e.g., Teens, 20s, 30s)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F3D39F-EA02-1ACA-7892-C07A3D3F9759}"/>
              </a:ext>
            </a:extLst>
          </p:cNvPr>
          <p:cNvSpPr txBox="1"/>
          <p:nvPr/>
        </p:nvSpPr>
        <p:spPr>
          <a:xfrm>
            <a:off x="178765" y="73979"/>
            <a:ext cx="6976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Inclusive Design Patterns - Example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390499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BD1D0-1E72-BF30-05FB-E36DFB208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6580044-6876-016F-E45B-3DD48C2DDD19}"/>
              </a:ext>
            </a:extLst>
          </p:cNvPr>
          <p:cNvGrpSpPr/>
          <p:nvPr/>
        </p:nvGrpSpPr>
        <p:grpSpPr>
          <a:xfrm>
            <a:off x="6096000" y="0"/>
            <a:ext cx="3478886" cy="3186596"/>
            <a:chOff x="1347537" y="654739"/>
            <a:chExt cx="3478886" cy="31865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3EF90A-E9E7-9CDA-059E-2535D1A5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40" t="11550" r="14640" b="11550"/>
            <a:stretch/>
          </p:blipFill>
          <p:spPr>
            <a:xfrm>
              <a:off x="1347537" y="1451812"/>
              <a:ext cx="2550695" cy="2389523"/>
            </a:xfrm>
            <a:prstGeom prst="rect">
              <a:avLst/>
            </a:prstGeom>
          </p:spPr>
        </p:pic>
        <p:pic>
          <p:nvPicPr>
            <p:cNvPr id="6" name="Graphic 5" descr="Question mark with solid fill">
              <a:extLst>
                <a:ext uri="{FF2B5EF4-FFF2-40B4-BE49-F238E27FC236}">
                  <a16:creationId xmlns:a16="http://schemas.microsoft.com/office/drawing/2014/main" id="{3BFAF387-D75E-A34C-69B7-D18A51620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87115">
              <a:off x="3194632" y="747899"/>
              <a:ext cx="1631791" cy="1631791"/>
            </a:xfrm>
            <a:prstGeom prst="rect">
              <a:avLst/>
            </a:prstGeom>
          </p:spPr>
        </p:pic>
        <p:pic>
          <p:nvPicPr>
            <p:cNvPr id="7" name="Graphic 6" descr="Question mark with solid fill">
              <a:extLst>
                <a:ext uri="{FF2B5EF4-FFF2-40B4-BE49-F238E27FC236}">
                  <a16:creationId xmlns:a16="http://schemas.microsoft.com/office/drawing/2014/main" id="{1B6F700F-3BC0-B795-CE03-EC29FCA9B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20898">
              <a:off x="3024709" y="654739"/>
              <a:ext cx="623348" cy="623348"/>
            </a:xfrm>
            <a:prstGeom prst="rect">
              <a:avLst/>
            </a:prstGeom>
          </p:spPr>
        </p:pic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054F4F9-0376-CF55-710F-D362A169BC5C}"/>
              </a:ext>
            </a:extLst>
          </p:cNvPr>
          <p:cNvSpPr/>
          <p:nvPr/>
        </p:nvSpPr>
        <p:spPr>
          <a:xfrm>
            <a:off x="9304421" y="311674"/>
            <a:ext cx="2550695" cy="689810"/>
          </a:xfrm>
          <a:prstGeom prst="roundRect">
            <a:avLst>
              <a:gd name="adj" fmla="val 50000"/>
            </a:avLst>
          </a:prstGeom>
          <a:solidFill>
            <a:srgbClr val="E5CD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Problem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13DA99-5E39-DDB3-802E-09F6A914F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"/>
          <a:stretch/>
        </p:blipFill>
        <p:spPr>
          <a:xfrm>
            <a:off x="-545431" y="1867602"/>
            <a:ext cx="5983705" cy="284594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C50491-6155-DA9F-036F-08A49B20DA70}"/>
              </a:ext>
            </a:extLst>
          </p:cNvPr>
          <p:cNvSpPr/>
          <p:nvPr/>
        </p:nvSpPr>
        <p:spPr>
          <a:xfrm>
            <a:off x="1915495" y="1255507"/>
            <a:ext cx="2826199" cy="689810"/>
          </a:xfrm>
          <a:prstGeom prst="roundRect">
            <a:avLst>
              <a:gd name="adj" fmla="val 50000"/>
            </a:avLst>
          </a:prstGeom>
          <a:solidFill>
            <a:srgbClr val="EC70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 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907C4-6D1A-2E0C-518E-2D347C855FBB}"/>
              </a:ext>
            </a:extLst>
          </p:cNvPr>
          <p:cNvSpPr txBox="1"/>
          <p:nvPr/>
        </p:nvSpPr>
        <p:spPr>
          <a:xfrm>
            <a:off x="9047747" y="1001484"/>
            <a:ext cx="3082873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Diverse Illustrations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A166AA-78EA-4C0E-8973-4A48A2828B6F}"/>
              </a:ext>
            </a:extLst>
          </p:cNvPr>
          <p:cNvSpPr txBox="1"/>
          <p:nvPr/>
        </p:nvSpPr>
        <p:spPr>
          <a:xfrm>
            <a:off x="178765" y="4562099"/>
            <a:ext cx="86226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Companies have shifted their illustrations and </a:t>
            </a:r>
            <a:r>
              <a:rPr lang="en-US" sz="2400" b="1" dirty="0"/>
              <a:t>imagery </a:t>
            </a:r>
            <a:r>
              <a:rPr lang="en-US" sz="2400" dirty="0"/>
              <a:t>to be </a:t>
            </a:r>
            <a:r>
              <a:rPr lang="en-US" sz="2400" b="1" dirty="0"/>
              <a:t>more diverse </a:t>
            </a:r>
            <a:r>
              <a:rPr lang="en-US" sz="2400" dirty="0"/>
              <a:t>and align with their </a:t>
            </a:r>
            <a:r>
              <a:rPr lang="en-US" sz="2400" b="1" dirty="0"/>
              <a:t>user populations</a:t>
            </a:r>
            <a:r>
              <a:rPr lang="en-US" sz="2400" dirty="0"/>
              <a:t>. 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649D00-0725-9AD9-E3D2-20F3F9ED0AE5}"/>
              </a:ext>
            </a:extLst>
          </p:cNvPr>
          <p:cNvSpPr txBox="1"/>
          <p:nvPr/>
        </p:nvSpPr>
        <p:spPr>
          <a:xfrm>
            <a:off x="178765" y="73979"/>
            <a:ext cx="69760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Inclusive Design Patterns - Example</a:t>
            </a:r>
            <a:endParaRPr lang="en-IN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BFAC6-03EC-9711-EF02-10F1C3A036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747" y="1758651"/>
            <a:ext cx="3797495" cy="41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39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1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7726-53BC-9319-D906-B1BEEA784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428187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14595</TotalTime>
  <Words>4364</Words>
  <Application>Microsoft Office PowerPoint</Application>
  <PresentationFormat>Widescreen</PresentationFormat>
  <Paragraphs>449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Roboto Condensed Light</vt:lpstr>
      <vt:lpstr>Wingdings 2</vt:lpstr>
      <vt:lpstr>Arial</vt:lpstr>
      <vt:lpstr>Roboto Condensed</vt:lpstr>
      <vt:lpstr>Roboto Condensed Medium</vt:lpstr>
      <vt:lpstr>Calibri</vt:lpstr>
      <vt:lpstr>Wingdings 3</vt:lpstr>
      <vt:lpstr>Roboto Condensed Bold</vt:lpstr>
      <vt:lpstr>Wingdings</vt:lpstr>
      <vt:lpstr>Office Theme</vt:lpstr>
      <vt:lpstr>Unit-03  UI and  Design Practices</vt:lpstr>
      <vt:lpstr>PowerPoint Presentation</vt:lpstr>
      <vt:lpstr>Cognitive Studies for Better User Experience</vt:lpstr>
      <vt:lpstr>Cognitive Psychology</vt:lpstr>
      <vt:lpstr>Visual Design Principles</vt:lpstr>
      <vt:lpstr>Visual Design Principles</vt:lpstr>
      <vt:lpstr>Visual Design Principles</vt:lpstr>
      <vt:lpstr>Visual Design Principles (contd.)</vt:lpstr>
      <vt:lpstr>Benefits of Visual Design Principles</vt:lpstr>
      <vt:lpstr>Balance</vt:lpstr>
      <vt:lpstr>Balance - Visual Design Principle</vt:lpstr>
      <vt:lpstr>Balance - Visual Design Principle (contd.)</vt:lpstr>
      <vt:lpstr>Balance - Visual Design Principle (contd.)</vt:lpstr>
      <vt:lpstr>Scale</vt:lpstr>
      <vt:lpstr>Scale - Visual Design Principle</vt:lpstr>
      <vt:lpstr>Visual Hierarchy</vt:lpstr>
      <vt:lpstr>Visual Hierarchy - Visual Design Principle</vt:lpstr>
      <vt:lpstr>Contrast</vt:lpstr>
      <vt:lpstr>Contrast - Visual Design Principle</vt:lpstr>
      <vt:lpstr>Gestalt Principle</vt:lpstr>
      <vt:lpstr>Gestalt Principle - Visual Design Principle</vt:lpstr>
      <vt:lpstr>Gestalt Principle</vt:lpstr>
      <vt:lpstr>Similarity Principle of Gestalt</vt:lpstr>
      <vt:lpstr>Similarity Principle of Gestalt (contd.)</vt:lpstr>
      <vt:lpstr>Continuation Principle of Gestalt</vt:lpstr>
      <vt:lpstr>Continuation Principle of Gestalt (contd.)</vt:lpstr>
      <vt:lpstr>Continuation Principle of Gestalt (contd.)</vt:lpstr>
      <vt:lpstr>Closure Principle of Gestalt</vt:lpstr>
      <vt:lpstr>Proximity Principle of Gestalt</vt:lpstr>
      <vt:lpstr>Proximity Principle of Gestalt (contd.)</vt:lpstr>
      <vt:lpstr>Proximity Principle of Gestalt (contd.)</vt:lpstr>
      <vt:lpstr>Common Region of Gestalt</vt:lpstr>
      <vt:lpstr>Common Region of Gestalt (contd.)</vt:lpstr>
      <vt:lpstr>Common Region of Gestalt (contd.)</vt:lpstr>
      <vt:lpstr>Common Region of Gestalt (contd.)</vt:lpstr>
      <vt:lpstr>Figure/ground of Gestalt</vt:lpstr>
      <vt:lpstr>Figure/ground of Gestalt (contd.)</vt:lpstr>
      <vt:lpstr>Symmetry and Order Principle of Gestalt</vt:lpstr>
      <vt:lpstr>Symmetry and Order of Gestalt (contd.)</vt:lpstr>
      <vt:lpstr>Common Fate Principle of Gestalt</vt:lpstr>
      <vt:lpstr>Common Fate (contd.)</vt:lpstr>
      <vt:lpstr>Common Fate (contd.)</vt:lpstr>
      <vt:lpstr>Visual Design</vt:lpstr>
      <vt:lpstr>Visual Design</vt:lpstr>
      <vt:lpstr>Color Theory</vt:lpstr>
      <vt:lpstr>What Are Hue, Value and Saturation?</vt:lpstr>
      <vt:lpstr>Types of Color Palette</vt:lpstr>
      <vt:lpstr>Types of Color Palette (contd.)</vt:lpstr>
      <vt:lpstr>Types of Color Palette (contd.)</vt:lpstr>
      <vt:lpstr>Types of Color Palette (contd.)</vt:lpstr>
      <vt:lpstr>Types of Color Palette (contd.)</vt:lpstr>
      <vt:lpstr>Tools for choosing a color palette </vt:lpstr>
      <vt:lpstr>Typography</vt:lpstr>
      <vt:lpstr>PowerPoint Presentation</vt:lpstr>
      <vt:lpstr>PowerPoint Presentation</vt:lpstr>
      <vt:lpstr>Typography</vt:lpstr>
      <vt:lpstr>Why Typography is Important?</vt:lpstr>
      <vt:lpstr>Elements of Typography</vt:lpstr>
      <vt:lpstr>Typographic Classifications</vt:lpstr>
      <vt:lpstr>Typographic Classifications (contd.)</vt:lpstr>
      <vt:lpstr>Typographic Classifications (contd.)</vt:lpstr>
      <vt:lpstr>Typographic Classifications (contd.)</vt:lpstr>
      <vt:lpstr>Typography Tools</vt:lpstr>
      <vt:lpstr>Using Graphics and Illustrations to Finalize Designs</vt:lpstr>
      <vt:lpstr>Using Graphics and Illustrations to Finalize Designs</vt:lpstr>
      <vt:lpstr>Key ways to use Graphics and Illustrations in UI design</vt:lpstr>
      <vt:lpstr>Key ways to use Graphics and Illustrations in UI design (contd.)</vt:lpstr>
      <vt:lpstr>Key ways to use Graphics and Illustrations in UI design (contd.)</vt:lpstr>
      <vt:lpstr>Key ways to use Graphics and Illustrations in UI design (contd.)</vt:lpstr>
      <vt:lpstr>Key ways to use Graphics and Illustrations in UI design (contd.)</vt:lpstr>
      <vt:lpstr>Key ways to use Graphics and Illustrations in UI design (contd.)</vt:lpstr>
      <vt:lpstr>Key ways to use Graphics and Illustrations in UI design (contd.)</vt:lpstr>
      <vt:lpstr>Key ways to use Graphics and Illustrations in UI design (contd.)</vt:lpstr>
      <vt:lpstr>Key ways to use Graphics and Illustrations in UI design (contd.)</vt:lpstr>
      <vt:lpstr>Using Containers to Finalize UI Design</vt:lpstr>
      <vt:lpstr>Use of Writing in UI Design</vt:lpstr>
      <vt:lpstr>Use of Writing in UI Design</vt:lpstr>
      <vt:lpstr>Microcopy – Use of Writing in UI Design (contd.)</vt:lpstr>
      <vt:lpstr>Microcopy – Use of Writing in UI Design (contd.)</vt:lpstr>
      <vt:lpstr>User Interface Elements </vt:lpstr>
      <vt:lpstr>User Interface (UI) Elements</vt:lpstr>
      <vt:lpstr>User Interface (UI) Elements – Input Elements</vt:lpstr>
      <vt:lpstr>User Interface (UI) Elements – Output Elements</vt:lpstr>
      <vt:lpstr>User Interface (UI) Elements – Helper Elements</vt:lpstr>
      <vt:lpstr>Accessibility in Design </vt:lpstr>
      <vt:lpstr>Accessibility in Design</vt:lpstr>
      <vt:lpstr>Inclusive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Mayur Padia</cp:lastModifiedBy>
  <cp:revision>1184</cp:revision>
  <dcterms:created xsi:type="dcterms:W3CDTF">2020-05-01T05:09:15Z</dcterms:created>
  <dcterms:modified xsi:type="dcterms:W3CDTF">2025-01-28T03:31:24Z</dcterms:modified>
</cp:coreProperties>
</file>